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5" r:id="rId18"/>
    <p:sldId id="271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35945B-BDCA-4A59-BC4E-9259639C39D3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8D28B6-D5DB-478C-960A-79BBD2F4A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5945B-BDCA-4A59-BC4E-9259639C39D3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28B6-D5DB-478C-960A-79BBD2F4A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5945B-BDCA-4A59-BC4E-9259639C39D3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28B6-D5DB-478C-960A-79BBD2F4A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5945B-BDCA-4A59-BC4E-9259639C39D3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28B6-D5DB-478C-960A-79BBD2F4A8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5945B-BDCA-4A59-BC4E-9259639C39D3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28B6-D5DB-478C-960A-79BBD2F4A8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5945B-BDCA-4A59-BC4E-9259639C39D3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28B6-D5DB-478C-960A-79BBD2F4A8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5945B-BDCA-4A59-BC4E-9259639C39D3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28B6-D5DB-478C-960A-79BBD2F4A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5945B-BDCA-4A59-BC4E-9259639C39D3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28B6-D5DB-478C-960A-79BBD2F4A8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35945B-BDCA-4A59-BC4E-9259639C39D3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28B6-D5DB-478C-960A-79BBD2F4A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D35945B-BDCA-4A59-BC4E-9259639C39D3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8D28B6-D5DB-478C-960A-79BBD2F4A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35945B-BDCA-4A59-BC4E-9259639C39D3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8D28B6-D5DB-478C-960A-79BBD2F4A8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D35945B-BDCA-4A59-BC4E-9259639C39D3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78D28B6-D5DB-478C-960A-79BBD2F4A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Организационные основы безопасности труда»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8134672" cy="154558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/>
              <a:t>по дисциплине «Охрана труда»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/>
              <a:t>Разработчик: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/>
              <a:t>преподаватель спец. дисциплин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i="1" smtClean="0"/>
              <a:t> </a:t>
            </a:r>
            <a:r>
              <a:rPr lang="ru-RU" b="1" i="1" smtClean="0"/>
              <a:t>Смирнов В.Ю.</a:t>
            </a:r>
            <a:endParaRPr lang="ru-RU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 smtClean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60648"/>
            <a:ext cx="8640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Государственное профессиональное образовательное автономное учреждение Ярославской области Любимский аграрно-политехнический колледж 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Цель инструктажа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412776"/>
          <a:ext cx="8352928" cy="5165210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1116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Вводный. 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Ознакомить с общими правилами и требованиями охраны труда на предприятии.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Первичный. 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Изучение конкретных требований и правил обеспечения безопасности при работе на конкретном оборудовании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Повторный. 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Восстановление в памяти работника правил охраны труда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9" y="1556792"/>
          <a:ext cx="8568950" cy="3683052"/>
        </p:xfrm>
        <a:graphic>
          <a:graphicData uri="http://schemas.openxmlformats.org/drawingml/2006/table">
            <a:tbl>
              <a:tblPr/>
              <a:tblGrid>
                <a:gridCol w="2808311"/>
                <a:gridCol w="1728192"/>
                <a:gridCol w="1944216"/>
                <a:gridCol w="2088231"/>
              </a:tblGrid>
              <a:tr h="487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Ситуация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Вид проводимого инструктажа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Цель инструктажа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Оформление проведённого инструктажа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1. Группа школьников пришла на экскурсию на АТП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2. Работник ушёл в отпуск, вышел на работу через 1,5 месяца.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3. Группу рабочих в составе пяти человек выделили на уборку территории.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4. Техник-механик прибыл в командировку на АТП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260648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Заполните таблицу: ознакомьтесь с ситуацией, представленной в левой части таблицы и укажите, какой вид инструктажа необходимо провести для каждой ситуации, какова цель проводимого инструктажа, как оформляется проведённый инструктаж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5613047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Балл «</a:t>
            </a:r>
            <a:r>
              <a:rPr lang="ru-RU" b="1" dirty="0" smtClean="0"/>
              <a:t>5</a:t>
            </a:r>
            <a:r>
              <a:rPr lang="ru-RU" dirty="0" smtClean="0"/>
              <a:t>»  при правильных 12-11 ответах</a:t>
            </a:r>
          </a:p>
          <a:p>
            <a:r>
              <a:rPr lang="ru-RU" dirty="0" smtClean="0"/>
              <a:t>Балл «</a:t>
            </a:r>
            <a:r>
              <a:rPr lang="ru-RU" b="1" dirty="0" smtClean="0"/>
              <a:t>4</a:t>
            </a:r>
            <a:r>
              <a:rPr lang="ru-RU" dirty="0" smtClean="0"/>
              <a:t>»  при правильных 10-9 ответах</a:t>
            </a:r>
          </a:p>
          <a:p>
            <a:r>
              <a:rPr lang="ru-RU" dirty="0" smtClean="0"/>
              <a:t>Балл «</a:t>
            </a:r>
            <a:r>
              <a:rPr lang="ru-RU" b="1" dirty="0" smtClean="0"/>
              <a:t>3</a:t>
            </a:r>
            <a:r>
              <a:rPr lang="ru-RU" dirty="0" smtClean="0"/>
              <a:t>»  при правильных 8-7 ответах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2. </a:t>
            </a:r>
            <a:r>
              <a:rPr lang="ru-RU" i="1" dirty="0" smtClean="0"/>
              <a:t>Аттестация рабочих мест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4685" name="Rectangle 10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4577" name="Group 1"/>
          <p:cNvGrpSpPr>
            <a:grpSpLocks noChangeAspect="1"/>
          </p:cNvGrpSpPr>
          <p:nvPr/>
        </p:nvGrpSpPr>
        <p:grpSpPr bwMode="auto">
          <a:xfrm>
            <a:off x="-108520" y="836712"/>
            <a:ext cx="9011910" cy="5040560"/>
            <a:chOff x="5406" y="3383"/>
            <a:chExt cx="5310" cy="2970"/>
          </a:xfrm>
        </p:grpSpPr>
        <p:sp>
          <p:nvSpPr>
            <p:cNvPr id="24684" name="AutoShape 108"/>
            <p:cNvSpPr>
              <a:spLocks noChangeAspect="1" noChangeArrowheads="1" noTextEdit="1"/>
            </p:cNvSpPr>
            <p:nvPr/>
          </p:nvSpPr>
          <p:spPr bwMode="auto">
            <a:xfrm>
              <a:off x="5406" y="3383"/>
              <a:ext cx="5310" cy="297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83" name="Rectangle 107"/>
            <p:cNvSpPr>
              <a:spLocks noChangeArrowheads="1"/>
            </p:cNvSpPr>
            <p:nvPr/>
          </p:nvSpPr>
          <p:spPr bwMode="auto">
            <a:xfrm>
              <a:off x="8016" y="419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82" name="Rectangle 106"/>
            <p:cNvSpPr>
              <a:spLocks noChangeArrowheads="1"/>
            </p:cNvSpPr>
            <p:nvPr/>
          </p:nvSpPr>
          <p:spPr bwMode="auto">
            <a:xfrm>
              <a:off x="8016" y="608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81" name="Rectangle 105"/>
            <p:cNvSpPr>
              <a:spLocks noChangeArrowheads="1"/>
            </p:cNvSpPr>
            <p:nvPr/>
          </p:nvSpPr>
          <p:spPr bwMode="auto">
            <a:xfrm>
              <a:off x="8016" y="365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80" name="Rectangle 104"/>
            <p:cNvSpPr>
              <a:spLocks noChangeArrowheads="1"/>
            </p:cNvSpPr>
            <p:nvPr/>
          </p:nvSpPr>
          <p:spPr bwMode="auto">
            <a:xfrm>
              <a:off x="8016" y="392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79" name="Rectangle 103"/>
            <p:cNvSpPr>
              <a:spLocks noChangeArrowheads="1"/>
            </p:cNvSpPr>
            <p:nvPr/>
          </p:nvSpPr>
          <p:spPr bwMode="auto">
            <a:xfrm>
              <a:off x="8016" y="446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78" name="Rectangle 102"/>
            <p:cNvSpPr>
              <a:spLocks noChangeArrowheads="1"/>
            </p:cNvSpPr>
            <p:nvPr/>
          </p:nvSpPr>
          <p:spPr bwMode="auto">
            <a:xfrm>
              <a:off x="8016" y="473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77" name="Rectangle 101"/>
            <p:cNvSpPr>
              <a:spLocks noChangeArrowheads="1"/>
            </p:cNvSpPr>
            <p:nvPr/>
          </p:nvSpPr>
          <p:spPr bwMode="auto">
            <a:xfrm>
              <a:off x="8016" y="500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76" name="Rectangle 100"/>
            <p:cNvSpPr>
              <a:spLocks noChangeArrowheads="1"/>
            </p:cNvSpPr>
            <p:nvPr/>
          </p:nvSpPr>
          <p:spPr bwMode="auto">
            <a:xfrm>
              <a:off x="8016" y="527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75" name="Rectangle 99"/>
            <p:cNvSpPr>
              <a:spLocks noChangeArrowheads="1"/>
            </p:cNvSpPr>
            <p:nvPr/>
          </p:nvSpPr>
          <p:spPr bwMode="auto">
            <a:xfrm>
              <a:off x="8016" y="554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74" name="Rectangle 98"/>
            <p:cNvSpPr>
              <a:spLocks noChangeArrowheads="1"/>
            </p:cNvSpPr>
            <p:nvPr/>
          </p:nvSpPr>
          <p:spPr bwMode="auto">
            <a:xfrm>
              <a:off x="8016" y="581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73" name="Rectangle 97"/>
            <p:cNvSpPr>
              <a:spLocks noChangeArrowheads="1"/>
            </p:cNvSpPr>
            <p:nvPr/>
          </p:nvSpPr>
          <p:spPr bwMode="auto">
            <a:xfrm>
              <a:off x="8286" y="365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72" name="Rectangle 96"/>
            <p:cNvSpPr>
              <a:spLocks noChangeArrowheads="1"/>
            </p:cNvSpPr>
            <p:nvPr/>
          </p:nvSpPr>
          <p:spPr bwMode="auto">
            <a:xfrm>
              <a:off x="8556" y="365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71" name="Rectangle 95"/>
            <p:cNvSpPr>
              <a:spLocks noChangeArrowheads="1"/>
            </p:cNvSpPr>
            <p:nvPr/>
          </p:nvSpPr>
          <p:spPr bwMode="auto">
            <a:xfrm>
              <a:off x="8826" y="365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70" name="Rectangle 94"/>
            <p:cNvSpPr>
              <a:spLocks noChangeArrowheads="1"/>
            </p:cNvSpPr>
            <p:nvPr/>
          </p:nvSpPr>
          <p:spPr bwMode="auto">
            <a:xfrm>
              <a:off x="9096" y="365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69" name="Rectangle 93"/>
            <p:cNvSpPr>
              <a:spLocks noChangeArrowheads="1"/>
            </p:cNvSpPr>
            <p:nvPr/>
          </p:nvSpPr>
          <p:spPr bwMode="auto">
            <a:xfrm>
              <a:off x="9366" y="365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68" name="Rectangle 92"/>
            <p:cNvSpPr>
              <a:spLocks noChangeArrowheads="1"/>
            </p:cNvSpPr>
            <p:nvPr/>
          </p:nvSpPr>
          <p:spPr bwMode="auto">
            <a:xfrm>
              <a:off x="9636" y="365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67" name="Rectangle 91"/>
            <p:cNvSpPr>
              <a:spLocks noChangeArrowheads="1"/>
            </p:cNvSpPr>
            <p:nvPr/>
          </p:nvSpPr>
          <p:spPr bwMode="auto">
            <a:xfrm>
              <a:off x="9906" y="365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66" name="Rectangle 90"/>
            <p:cNvSpPr>
              <a:spLocks noChangeArrowheads="1"/>
            </p:cNvSpPr>
            <p:nvPr/>
          </p:nvSpPr>
          <p:spPr bwMode="auto">
            <a:xfrm>
              <a:off x="10176" y="365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65" name="Rectangle 89"/>
            <p:cNvSpPr>
              <a:spLocks noChangeArrowheads="1"/>
            </p:cNvSpPr>
            <p:nvPr/>
          </p:nvSpPr>
          <p:spPr bwMode="auto">
            <a:xfrm>
              <a:off x="10446" y="365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64" name="Rectangle 88"/>
            <p:cNvSpPr>
              <a:spLocks noChangeArrowheads="1"/>
            </p:cNvSpPr>
            <p:nvPr/>
          </p:nvSpPr>
          <p:spPr bwMode="auto">
            <a:xfrm>
              <a:off x="7746" y="365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63" name="Rectangle 87"/>
            <p:cNvSpPr>
              <a:spLocks noChangeArrowheads="1"/>
            </p:cNvSpPr>
            <p:nvPr/>
          </p:nvSpPr>
          <p:spPr bwMode="auto">
            <a:xfrm>
              <a:off x="7476" y="365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62" name="Rectangle 86"/>
            <p:cNvSpPr>
              <a:spLocks noChangeArrowheads="1"/>
            </p:cNvSpPr>
            <p:nvPr/>
          </p:nvSpPr>
          <p:spPr bwMode="auto">
            <a:xfrm>
              <a:off x="7206" y="365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61" name="Rectangle 85"/>
            <p:cNvSpPr>
              <a:spLocks noChangeArrowheads="1"/>
            </p:cNvSpPr>
            <p:nvPr/>
          </p:nvSpPr>
          <p:spPr bwMode="auto">
            <a:xfrm>
              <a:off x="6936" y="365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60" name="Rectangle 84"/>
            <p:cNvSpPr>
              <a:spLocks noChangeArrowheads="1"/>
            </p:cNvSpPr>
            <p:nvPr/>
          </p:nvSpPr>
          <p:spPr bwMode="auto">
            <a:xfrm>
              <a:off x="8286" y="392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59" name="Rectangle 83"/>
            <p:cNvSpPr>
              <a:spLocks noChangeArrowheads="1"/>
            </p:cNvSpPr>
            <p:nvPr/>
          </p:nvSpPr>
          <p:spPr bwMode="auto">
            <a:xfrm>
              <a:off x="7206" y="392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58" name="Rectangle 82"/>
            <p:cNvSpPr>
              <a:spLocks noChangeArrowheads="1"/>
            </p:cNvSpPr>
            <p:nvPr/>
          </p:nvSpPr>
          <p:spPr bwMode="auto">
            <a:xfrm>
              <a:off x="8556" y="392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57" name="Rectangle 81"/>
            <p:cNvSpPr>
              <a:spLocks noChangeArrowheads="1"/>
            </p:cNvSpPr>
            <p:nvPr/>
          </p:nvSpPr>
          <p:spPr bwMode="auto">
            <a:xfrm>
              <a:off x="8826" y="392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56" name="Rectangle 80"/>
            <p:cNvSpPr>
              <a:spLocks noChangeArrowheads="1"/>
            </p:cNvSpPr>
            <p:nvPr/>
          </p:nvSpPr>
          <p:spPr bwMode="auto">
            <a:xfrm>
              <a:off x="7746" y="392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55" name="Rectangle 79"/>
            <p:cNvSpPr>
              <a:spLocks noChangeArrowheads="1"/>
            </p:cNvSpPr>
            <p:nvPr/>
          </p:nvSpPr>
          <p:spPr bwMode="auto">
            <a:xfrm>
              <a:off x="7476" y="392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54" name="Rectangle 78"/>
            <p:cNvSpPr>
              <a:spLocks noChangeArrowheads="1"/>
            </p:cNvSpPr>
            <p:nvPr/>
          </p:nvSpPr>
          <p:spPr bwMode="auto">
            <a:xfrm>
              <a:off x="7746" y="419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53" name="Rectangle 77"/>
            <p:cNvSpPr>
              <a:spLocks noChangeArrowheads="1"/>
            </p:cNvSpPr>
            <p:nvPr/>
          </p:nvSpPr>
          <p:spPr bwMode="auto">
            <a:xfrm>
              <a:off x="8556" y="419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52" name="Rectangle 76"/>
            <p:cNvSpPr>
              <a:spLocks noChangeArrowheads="1"/>
            </p:cNvSpPr>
            <p:nvPr/>
          </p:nvSpPr>
          <p:spPr bwMode="auto">
            <a:xfrm>
              <a:off x="7476" y="419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51" name="Rectangle 75"/>
            <p:cNvSpPr>
              <a:spLocks noChangeArrowheads="1"/>
            </p:cNvSpPr>
            <p:nvPr/>
          </p:nvSpPr>
          <p:spPr bwMode="auto">
            <a:xfrm>
              <a:off x="8286" y="419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50" name="Rectangle 74"/>
            <p:cNvSpPr>
              <a:spLocks noChangeArrowheads="1"/>
            </p:cNvSpPr>
            <p:nvPr/>
          </p:nvSpPr>
          <p:spPr bwMode="auto">
            <a:xfrm>
              <a:off x="7206" y="419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49" name="Rectangle 73"/>
            <p:cNvSpPr>
              <a:spLocks noChangeArrowheads="1"/>
            </p:cNvSpPr>
            <p:nvPr/>
          </p:nvSpPr>
          <p:spPr bwMode="auto">
            <a:xfrm>
              <a:off x="5856" y="419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48" name="Rectangle 72"/>
            <p:cNvSpPr>
              <a:spLocks noChangeArrowheads="1"/>
            </p:cNvSpPr>
            <p:nvPr/>
          </p:nvSpPr>
          <p:spPr bwMode="auto">
            <a:xfrm>
              <a:off x="6126" y="419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47" name="Rectangle 71"/>
            <p:cNvSpPr>
              <a:spLocks noChangeArrowheads="1"/>
            </p:cNvSpPr>
            <p:nvPr/>
          </p:nvSpPr>
          <p:spPr bwMode="auto">
            <a:xfrm>
              <a:off x="6396" y="419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46" name="Rectangle 70"/>
            <p:cNvSpPr>
              <a:spLocks noChangeArrowheads="1"/>
            </p:cNvSpPr>
            <p:nvPr/>
          </p:nvSpPr>
          <p:spPr bwMode="auto">
            <a:xfrm>
              <a:off x="6666" y="419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45" name="Rectangle 69"/>
            <p:cNvSpPr>
              <a:spLocks noChangeArrowheads="1"/>
            </p:cNvSpPr>
            <p:nvPr/>
          </p:nvSpPr>
          <p:spPr bwMode="auto">
            <a:xfrm>
              <a:off x="6936" y="419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44" name="Rectangle 68"/>
            <p:cNvSpPr>
              <a:spLocks noChangeArrowheads="1"/>
            </p:cNvSpPr>
            <p:nvPr/>
          </p:nvSpPr>
          <p:spPr bwMode="auto">
            <a:xfrm>
              <a:off x="7746" y="446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43" name="Rectangle 67"/>
            <p:cNvSpPr>
              <a:spLocks noChangeArrowheads="1"/>
            </p:cNvSpPr>
            <p:nvPr/>
          </p:nvSpPr>
          <p:spPr bwMode="auto">
            <a:xfrm>
              <a:off x="8286" y="446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42" name="Rectangle 66"/>
            <p:cNvSpPr>
              <a:spLocks noChangeArrowheads="1"/>
            </p:cNvSpPr>
            <p:nvPr/>
          </p:nvSpPr>
          <p:spPr bwMode="auto">
            <a:xfrm>
              <a:off x="8556" y="446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41" name="Rectangle 65"/>
            <p:cNvSpPr>
              <a:spLocks noChangeArrowheads="1"/>
            </p:cNvSpPr>
            <p:nvPr/>
          </p:nvSpPr>
          <p:spPr bwMode="auto">
            <a:xfrm>
              <a:off x="9636" y="446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40" name="Rectangle 64"/>
            <p:cNvSpPr>
              <a:spLocks noChangeArrowheads="1"/>
            </p:cNvSpPr>
            <p:nvPr/>
          </p:nvSpPr>
          <p:spPr bwMode="auto">
            <a:xfrm>
              <a:off x="9096" y="554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39" name="Rectangle 63"/>
            <p:cNvSpPr>
              <a:spLocks noChangeArrowheads="1"/>
            </p:cNvSpPr>
            <p:nvPr/>
          </p:nvSpPr>
          <p:spPr bwMode="auto">
            <a:xfrm>
              <a:off x="8826" y="554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38" name="Rectangle 62"/>
            <p:cNvSpPr>
              <a:spLocks noChangeArrowheads="1"/>
            </p:cNvSpPr>
            <p:nvPr/>
          </p:nvSpPr>
          <p:spPr bwMode="auto">
            <a:xfrm>
              <a:off x="9096" y="446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37" name="Rectangle 61"/>
            <p:cNvSpPr>
              <a:spLocks noChangeArrowheads="1"/>
            </p:cNvSpPr>
            <p:nvPr/>
          </p:nvSpPr>
          <p:spPr bwMode="auto">
            <a:xfrm>
              <a:off x="9366" y="446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36" name="Text Box 60"/>
            <p:cNvSpPr txBox="1">
              <a:spLocks noChangeArrowheads="1"/>
            </p:cNvSpPr>
            <p:nvPr/>
          </p:nvSpPr>
          <p:spPr bwMode="auto">
            <a:xfrm>
              <a:off x="6936" y="365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35" name="Text Box 59"/>
            <p:cNvSpPr txBox="1">
              <a:spLocks noChangeArrowheads="1"/>
            </p:cNvSpPr>
            <p:nvPr/>
          </p:nvSpPr>
          <p:spPr bwMode="auto">
            <a:xfrm>
              <a:off x="8016" y="365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34" name="Text Box 58"/>
            <p:cNvSpPr txBox="1">
              <a:spLocks noChangeArrowheads="1"/>
            </p:cNvSpPr>
            <p:nvPr/>
          </p:nvSpPr>
          <p:spPr bwMode="auto">
            <a:xfrm>
              <a:off x="7206" y="392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33" name="Text Box 57"/>
            <p:cNvSpPr txBox="1">
              <a:spLocks noChangeArrowheads="1"/>
            </p:cNvSpPr>
            <p:nvPr/>
          </p:nvSpPr>
          <p:spPr bwMode="auto">
            <a:xfrm>
              <a:off x="8016" y="392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32" name="Text Box 56"/>
            <p:cNvSpPr txBox="1">
              <a:spLocks noChangeArrowheads="1"/>
            </p:cNvSpPr>
            <p:nvPr/>
          </p:nvSpPr>
          <p:spPr bwMode="auto">
            <a:xfrm>
              <a:off x="8016" y="419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31" name="Text Box 55"/>
            <p:cNvSpPr txBox="1">
              <a:spLocks noChangeArrowheads="1"/>
            </p:cNvSpPr>
            <p:nvPr/>
          </p:nvSpPr>
          <p:spPr bwMode="auto">
            <a:xfrm>
              <a:off x="8016" y="446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30" name="Text Box 54"/>
            <p:cNvSpPr txBox="1">
              <a:spLocks noChangeArrowheads="1"/>
            </p:cNvSpPr>
            <p:nvPr/>
          </p:nvSpPr>
          <p:spPr bwMode="auto">
            <a:xfrm>
              <a:off x="8016" y="473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29" name="Text Box 53"/>
            <p:cNvSpPr txBox="1">
              <a:spLocks noChangeArrowheads="1"/>
            </p:cNvSpPr>
            <p:nvPr/>
          </p:nvSpPr>
          <p:spPr bwMode="auto">
            <a:xfrm>
              <a:off x="8016" y="500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28" name="Text Box 52"/>
            <p:cNvSpPr txBox="1">
              <a:spLocks noChangeArrowheads="1"/>
            </p:cNvSpPr>
            <p:nvPr/>
          </p:nvSpPr>
          <p:spPr bwMode="auto">
            <a:xfrm>
              <a:off x="8016" y="527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27" name="Text Box 51"/>
            <p:cNvSpPr txBox="1">
              <a:spLocks noChangeArrowheads="1"/>
            </p:cNvSpPr>
            <p:nvPr/>
          </p:nvSpPr>
          <p:spPr bwMode="auto">
            <a:xfrm>
              <a:off x="8016" y="554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Ц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26" name="Text Box 50"/>
            <p:cNvSpPr txBox="1">
              <a:spLocks noChangeArrowheads="1"/>
            </p:cNvSpPr>
            <p:nvPr/>
          </p:nvSpPr>
          <p:spPr bwMode="auto">
            <a:xfrm>
              <a:off x="8016" y="581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25" name="Text Box 49"/>
            <p:cNvSpPr txBox="1">
              <a:spLocks noChangeArrowheads="1"/>
            </p:cNvSpPr>
            <p:nvPr/>
          </p:nvSpPr>
          <p:spPr bwMode="auto">
            <a:xfrm>
              <a:off x="8016" y="608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24" name="Text Box 48"/>
            <p:cNvSpPr txBox="1">
              <a:spLocks noChangeArrowheads="1"/>
            </p:cNvSpPr>
            <p:nvPr/>
          </p:nvSpPr>
          <p:spPr bwMode="auto">
            <a:xfrm>
              <a:off x="5856" y="419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23" name="Text Box 47"/>
            <p:cNvSpPr txBox="1">
              <a:spLocks noChangeArrowheads="1"/>
            </p:cNvSpPr>
            <p:nvPr/>
          </p:nvSpPr>
          <p:spPr bwMode="auto">
            <a:xfrm>
              <a:off x="7746" y="446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22" name="Rectangle 46"/>
            <p:cNvSpPr>
              <a:spLocks noChangeArrowheads="1"/>
            </p:cNvSpPr>
            <p:nvPr/>
          </p:nvSpPr>
          <p:spPr bwMode="auto">
            <a:xfrm>
              <a:off x="8286" y="473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21" name="Rectangle 45"/>
            <p:cNvSpPr>
              <a:spLocks noChangeArrowheads="1"/>
            </p:cNvSpPr>
            <p:nvPr/>
          </p:nvSpPr>
          <p:spPr bwMode="auto">
            <a:xfrm>
              <a:off x="8556" y="473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20" name="Rectangle 44"/>
            <p:cNvSpPr>
              <a:spLocks noChangeArrowheads="1"/>
            </p:cNvSpPr>
            <p:nvPr/>
          </p:nvSpPr>
          <p:spPr bwMode="auto">
            <a:xfrm>
              <a:off x="7746" y="473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19" name="Rectangle 43"/>
            <p:cNvSpPr>
              <a:spLocks noChangeArrowheads="1"/>
            </p:cNvSpPr>
            <p:nvPr/>
          </p:nvSpPr>
          <p:spPr bwMode="auto">
            <a:xfrm>
              <a:off x="7476" y="473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18" name="Rectangle 42"/>
            <p:cNvSpPr>
              <a:spLocks noChangeArrowheads="1"/>
            </p:cNvSpPr>
            <p:nvPr/>
          </p:nvSpPr>
          <p:spPr bwMode="auto">
            <a:xfrm>
              <a:off x="8286" y="500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17" name="Rectangle 41"/>
            <p:cNvSpPr>
              <a:spLocks noChangeArrowheads="1"/>
            </p:cNvSpPr>
            <p:nvPr/>
          </p:nvSpPr>
          <p:spPr bwMode="auto">
            <a:xfrm>
              <a:off x="8556" y="500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16" name="Rectangle 40"/>
            <p:cNvSpPr>
              <a:spLocks noChangeArrowheads="1"/>
            </p:cNvSpPr>
            <p:nvPr/>
          </p:nvSpPr>
          <p:spPr bwMode="auto">
            <a:xfrm>
              <a:off x="8826" y="500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15" name="Rectangle 39"/>
            <p:cNvSpPr>
              <a:spLocks noChangeArrowheads="1"/>
            </p:cNvSpPr>
            <p:nvPr/>
          </p:nvSpPr>
          <p:spPr bwMode="auto">
            <a:xfrm>
              <a:off x="7746" y="500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7476" y="500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13" name="Text Box 37"/>
            <p:cNvSpPr txBox="1">
              <a:spLocks noChangeArrowheads="1"/>
            </p:cNvSpPr>
            <p:nvPr/>
          </p:nvSpPr>
          <p:spPr bwMode="auto">
            <a:xfrm>
              <a:off x="7476" y="473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7206" y="500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7746" y="527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10" name="Rectangle 34"/>
            <p:cNvSpPr>
              <a:spLocks noChangeArrowheads="1"/>
            </p:cNvSpPr>
            <p:nvPr/>
          </p:nvSpPr>
          <p:spPr bwMode="auto">
            <a:xfrm>
              <a:off x="7476" y="527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09" name="Rectangle 33"/>
            <p:cNvSpPr>
              <a:spLocks noChangeArrowheads="1"/>
            </p:cNvSpPr>
            <p:nvPr/>
          </p:nvSpPr>
          <p:spPr bwMode="auto">
            <a:xfrm>
              <a:off x="7206" y="527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08" name="Rectangle 32"/>
            <p:cNvSpPr>
              <a:spLocks noChangeArrowheads="1"/>
            </p:cNvSpPr>
            <p:nvPr/>
          </p:nvSpPr>
          <p:spPr bwMode="auto">
            <a:xfrm>
              <a:off x="8286" y="527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07" name="Rectangle 31"/>
            <p:cNvSpPr>
              <a:spLocks noChangeArrowheads="1"/>
            </p:cNvSpPr>
            <p:nvPr/>
          </p:nvSpPr>
          <p:spPr bwMode="auto">
            <a:xfrm>
              <a:off x="8556" y="527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06" name="Text Box 30"/>
            <p:cNvSpPr txBox="1">
              <a:spLocks noChangeArrowheads="1"/>
            </p:cNvSpPr>
            <p:nvPr/>
          </p:nvSpPr>
          <p:spPr bwMode="auto">
            <a:xfrm>
              <a:off x="7206" y="500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05" name="Rectangle 29"/>
            <p:cNvSpPr>
              <a:spLocks noChangeArrowheads="1"/>
            </p:cNvSpPr>
            <p:nvPr/>
          </p:nvSpPr>
          <p:spPr bwMode="auto">
            <a:xfrm>
              <a:off x="8826" y="446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04" name="Rectangle 28"/>
            <p:cNvSpPr>
              <a:spLocks noChangeArrowheads="1"/>
            </p:cNvSpPr>
            <p:nvPr/>
          </p:nvSpPr>
          <p:spPr bwMode="auto">
            <a:xfrm>
              <a:off x="8826" y="527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03" name="Rectangle 27"/>
            <p:cNvSpPr>
              <a:spLocks noChangeArrowheads="1"/>
            </p:cNvSpPr>
            <p:nvPr/>
          </p:nvSpPr>
          <p:spPr bwMode="auto">
            <a:xfrm>
              <a:off x="9096" y="527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8556" y="554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8286" y="554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>
              <a:off x="7746" y="554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9" name="Text Box 23"/>
            <p:cNvSpPr txBox="1">
              <a:spLocks noChangeArrowheads="1"/>
            </p:cNvSpPr>
            <p:nvPr/>
          </p:nvSpPr>
          <p:spPr bwMode="auto">
            <a:xfrm>
              <a:off x="7206" y="527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9906" y="446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7" name="Rectangle 21"/>
            <p:cNvSpPr>
              <a:spLocks noChangeArrowheads="1"/>
            </p:cNvSpPr>
            <p:nvPr/>
          </p:nvSpPr>
          <p:spPr bwMode="auto">
            <a:xfrm>
              <a:off x="8826" y="581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6" name="Rectangle 20"/>
            <p:cNvSpPr>
              <a:spLocks noChangeArrowheads="1"/>
            </p:cNvSpPr>
            <p:nvPr/>
          </p:nvSpPr>
          <p:spPr bwMode="auto">
            <a:xfrm>
              <a:off x="8556" y="581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5" name="Rectangle 19"/>
            <p:cNvSpPr>
              <a:spLocks noChangeArrowheads="1"/>
            </p:cNvSpPr>
            <p:nvPr/>
          </p:nvSpPr>
          <p:spPr bwMode="auto">
            <a:xfrm>
              <a:off x="8286" y="581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4" name="Rectangle 18"/>
            <p:cNvSpPr>
              <a:spLocks noChangeArrowheads="1"/>
            </p:cNvSpPr>
            <p:nvPr/>
          </p:nvSpPr>
          <p:spPr bwMode="auto">
            <a:xfrm>
              <a:off x="9096" y="581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3" name="Rectangle 17"/>
            <p:cNvSpPr>
              <a:spLocks noChangeArrowheads="1"/>
            </p:cNvSpPr>
            <p:nvPr/>
          </p:nvSpPr>
          <p:spPr bwMode="auto">
            <a:xfrm>
              <a:off x="9366" y="581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2" name="Rectangle 16"/>
            <p:cNvSpPr>
              <a:spLocks noChangeArrowheads="1"/>
            </p:cNvSpPr>
            <p:nvPr/>
          </p:nvSpPr>
          <p:spPr bwMode="auto">
            <a:xfrm>
              <a:off x="9636" y="581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9906" y="581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7476" y="581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7746" y="581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7206" y="581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7206" y="608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7476" y="608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7746" y="608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6666" y="608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6396" y="608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6126" y="608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6936" y="608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7746" y="554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79" name="Text Box 3"/>
            <p:cNvSpPr txBox="1">
              <a:spLocks noChangeArrowheads="1"/>
            </p:cNvSpPr>
            <p:nvPr/>
          </p:nvSpPr>
          <p:spPr bwMode="auto">
            <a:xfrm>
              <a:off x="6126" y="608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78" name="Text Box 2"/>
            <p:cNvSpPr txBox="1">
              <a:spLocks noChangeArrowheads="1"/>
            </p:cNvSpPr>
            <p:nvPr/>
          </p:nvSpPr>
          <p:spPr bwMode="auto">
            <a:xfrm>
              <a:off x="6936" y="5813"/>
              <a:ext cx="27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9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46805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/>
              <a:t>1. При замене оборудования проводится ….. рабочего места.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/>
              <a:t> 2. Порядок аттестации определён Положением …. России.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/>
              <a:t>3. К протоколу аттестации прилагается план  ….. 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/>
              <a:t>4. ,,, аттестации оформляется протоколом.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/>
              <a:t>5. Один раз в пять лет проводится аттестация рабочих ….. 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/>
              <a:t>6. Аттестация рабочих мест – это … анализа и оценки рабочих мест,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/>
              <a:t>7. По …. труда различают труд лёгкий, средней тяжести и тяжёлый трёх степеней.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/>
              <a:t>8. Проведение аттестации рабочих мест включает … обеспеченности СИЗ.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/>
              <a:t>9. Аттестация рабочих мест является основой …. на соответствие требованиям ОТ.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/>
              <a:t>10 Аттестацию проводит аттестационная …..</a:t>
            </a:r>
            <a:endParaRPr lang="ru-RU" sz="1800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139952" y="5645326"/>
            <a:ext cx="48245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147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Балл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«5»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 отгадывании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10-9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слов,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14775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балл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«4»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 отгадывании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8-7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слов,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14775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балл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«3»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 отгадывании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6-5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слов.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-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m6923e58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/>
              <a:t>Случаи, подлежащие  расследованию и учёту: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7" name="Рисунок 6" descr="85192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5192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1578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i="1" dirty="0" smtClean="0"/>
              <a:t>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- при привлечении работника в установленном порядке к участию в ликвидации последствий катастрофы, аварии и других ЧП природного и техногенного характера;</a:t>
            </a:r>
          </a:p>
        </p:txBody>
      </p:sp>
      <p:pic>
        <p:nvPicPr>
          <p:cNvPr id="4" name="Рисунок 3" descr="d0bfd0bed181d0bbd0b5d0b4d181d182d0b2d0b8d18f-d0b4d182d0bf-d181d0be-d0b2d0b7d180d18bd0b2d0bed0bc-d183d181d182d180d0b0d0bdd18fd0bbd0b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76872"/>
            <a:ext cx="5076056" cy="2855282"/>
          </a:xfrm>
          <a:prstGeom prst="rect">
            <a:avLst/>
          </a:prstGeom>
        </p:spPr>
      </p:pic>
      <p:pic>
        <p:nvPicPr>
          <p:cNvPr id="5" name="Рисунок 4" descr="imageprox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005064"/>
            <a:ext cx="4386064" cy="2642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268760"/>
            <a:ext cx="8229600" cy="4525963"/>
          </a:xfrm>
        </p:spPr>
        <p:txBody>
          <a:bodyPr/>
          <a:lstStyle/>
          <a:p>
            <a:pPr lvl="0" algn="just">
              <a:buNone/>
            </a:pPr>
            <a:r>
              <a:rPr lang="ru-RU" dirty="0" smtClean="0"/>
              <a:t>  формирование у студентов представлений об  основах организации  безопасности труда на предприятиях;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Цель занятия 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okhrana-truda-1-1582x6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8641" y="2780928"/>
            <a:ext cx="7281831" cy="3129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i="1" dirty="0" smtClean="0"/>
              <a:t>-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при осуществлении не входящих в трудовые обязанности работника действий, но совершаемые в интересах работодателя или направленных на предотвращение аварии или  несчастного случая.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1-kakie-dejstvija-neobhodimo-predprinja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3309325"/>
            <a:ext cx="5148064" cy="3432043"/>
          </a:xfrm>
          <a:prstGeom prst="rect">
            <a:avLst/>
          </a:prstGeom>
        </p:spPr>
      </p:pic>
      <p:pic>
        <p:nvPicPr>
          <p:cNvPr id="5" name="Рисунок 4" descr="d7634ac069b8a27872ec405fece4136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276872"/>
            <a:ext cx="3923523" cy="2614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916" y="0"/>
            <a:ext cx="9180512" cy="688538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bmp"/>
          <p:cNvPicPr>
            <a:picLocks noChangeAspect="1"/>
          </p:cNvPicPr>
          <p:nvPr/>
        </p:nvPicPr>
        <p:blipFill>
          <a:blip r:embed="rId2" cstate="print"/>
          <a:srcRect l="3538" r="3538" b="6951"/>
          <a:stretch>
            <a:fillRect/>
          </a:stretch>
        </p:blipFill>
        <p:spPr>
          <a:xfrm>
            <a:off x="-36512" y="0"/>
            <a:ext cx="91316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.bmp"/>
          <p:cNvPicPr>
            <a:picLocks noChangeAspect="1"/>
          </p:cNvPicPr>
          <p:nvPr/>
        </p:nvPicPr>
        <p:blipFill>
          <a:blip r:embed="rId2" cstate="print"/>
          <a:srcRect l="3538" r="2751" b="5901"/>
          <a:stretch>
            <a:fillRect/>
          </a:stretch>
        </p:blipFill>
        <p:spPr>
          <a:xfrm>
            <a:off x="-36512" y="0"/>
            <a:ext cx="9180512" cy="691390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067944" y="332656"/>
          <a:ext cx="4896543" cy="4649956"/>
        </p:xfrm>
        <a:graphic>
          <a:graphicData uri="http://schemas.openxmlformats.org/drawingml/2006/table">
            <a:tbl>
              <a:tblPr/>
              <a:tblGrid>
                <a:gridCol w="1632181"/>
                <a:gridCol w="672075"/>
                <a:gridCol w="2592287"/>
              </a:tblGrid>
              <a:tr h="12695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kumimoji="0" lang="ru-RU" sz="2400" i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Пострадавший (родственники)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7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5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400" b="1" i="1" dirty="0">
                          <a:latin typeface="Calibri"/>
                        </a:rPr>
                        <a:t>Акт по форме Н-1</a:t>
                      </a:r>
                      <a:endParaRPr lang="ru-RU" sz="24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ru-RU" sz="24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i="1" dirty="0">
                          <a:latin typeface="Calibri"/>
                        </a:rPr>
                        <a:t>Место основной работы(45 лет)</a:t>
                      </a:r>
                      <a:endParaRPr lang="ru-RU" sz="24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7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ru-RU" sz="2400" dirty="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ru-RU" sz="2400" dirty="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8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ru-RU" sz="2400" dirty="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400" i="1" dirty="0">
                          <a:latin typeface="Calibri"/>
                        </a:rPr>
                        <a:t>Страховая компания</a:t>
                      </a:r>
                      <a:endParaRPr lang="ru-RU" sz="24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7" name="AutoShape 3"/>
          <p:cNvSpPr>
            <a:spLocks noChangeShapeType="1"/>
          </p:cNvSpPr>
          <p:nvPr/>
        </p:nvSpPr>
        <p:spPr bwMode="auto">
          <a:xfrm flipV="1">
            <a:off x="4932040" y="980728"/>
            <a:ext cx="1440160" cy="122413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6626" name="AutoShape 2"/>
          <p:cNvSpPr>
            <a:spLocks noChangeShapeType="1"/>
          </p:cNvSpPr>
          <p:nvPr/>
        </p:nvSpPr>
        <p:spPr bwMode="auto">
          <a:xfrm>
            <a:off x="4788024" y="3501008"/>
            <a:ext cx="1584176" cy="108012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6625" name="AutoShape 1"/>
          <p:cNvSpPr>
            <a:spLocks noChangeShapeType="1"/>
          </p:cNvSpPr>
          <p:nvPr/>
        </p:nvSpPr>
        <p:spPr bwMode="auto">
          <a:xfrm flipV="1">
            <a:off x="5724128" y="2780928"/>
            <a:ext cx="648072" cy="9143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6" name="Рисунок 5" descr="izobrazhenie-003.jpg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360395" y="404664"/>
            <a:ext cx="3131485" cy="4437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5301208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Он издается в трех экземплярах, по одному для сторон трудовых отношений, а также для ФСС. Документ обобщает в себе всю информацию, собранную по итогам проводимого расследования, которая содержится в материалах работы комиссии.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Виды ответственности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452596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i="1" dirty="0" smtClean="0"/>
              <a:t>Ответственность</a:t>
            </a:r>
            <a:r>
              <a:rPr lang="ru-RU" i="1" dirty="0" smtClean="0"/>
              <a:t> работодателя и должностных лиц за нарушение законодательных и правовых нормативных актов по безопасности труда в Федеральном законе определена «Об основах охраны труда в РФ», ТК РФ, а также Кодексе об административных правонарушениях и УК. </a:t>
            </a: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64502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Дисциплинарная ответственность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29309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Административная ответственность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hlinkClick r:id="rId2" action="ppaction://hlinksldjump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94116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Материальная ответственность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hlinkClick r:id="rId2" action="ppaction://hlinksldjump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570076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Уголовная ответственность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hlinkClick r:id="rId2" action="ppaction://hlinksldjump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481328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b="1" i="1" dirty="0" smtClean="0"/>
              <a:t>  наступает </a:t>
            </a:r>
            <a:r>
              <a:rPr lang="ru-RU" i="1" dirty="0" smtClean="0"/>
              <a:t>в тех случаях, когда по вине должностных лиц допускаются нарушения правил и норм по охране труда, которые не влекут за собой тяжёлых последствий и не могли бы их повлечь. </a:t>
            </a:r>
            <a:r>
              <a:rPr lang="ru-RU" b="1" i="1" dirty="0" smtClean="0"/>
              <a:t>Дисциплинарная ответственность</a:t>
            </a:r>
            <a:r>
              <a:rPr lang="ru-RU" i="1" dirty="0" smtClean="0"/>
              <a:t> </a:t>
            </a:r>
            <a:r>
              <a:rPr lang="ru-RU" b="1" i="1" dirty="0" smtClean="0"/>
              <a:t>выражается</a:t>
            </a:r>
            <a:r>
              <a:rPr lang="ru-RU" i="1" dirty="0" smtClean="0"/>
              <a:t> в объявлении виновному лицу дисциплинарного взыскания (замечание, выговор, строгий выговор, увольнение).</a:t>
            </a: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Дисциплинарная ответственность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316416" y="6309320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i="1" dirty="0" smtClean="0"/>
              <a:t>   выражается</a:t>
            </a:r>
            <a:r>
              <a:rPr lang="ru-RU" i="1" dirty="0" smtClean="0"/>
              <a:t> в наложении штрафа на виновное должностное лицо. Размер штрафа определяется степенью нарушения правил и норм безопасности и охраны труда.</a:t>
            </a: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Административная ответственность 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316416" y="6309320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08720"/>
            <a:ext cx="8507288" cy="5098571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i="1" dirty="0" smtClean="0"/>
              <a:t>возникает</a:t>
            </a:r>
            <a:r>
              <a:rPr lang="ru-RU" i="1" dirty="0" smtClean="0"/>
              <a:t>, если по вине должностного лица предприятие понесло материальный ущерб из-за нарушения норм и требований охраны труда. Материальный ущерб возникает, если в результате несчастного случая или профзаболевания, предприятие обязано выплатить пострадавшему, родственникам, органам социального страхования определённую денежную сумму</a:t>
            </a:r>
            <a:r>
              <a:rPr lang="ru-RU" b="1" i="1" dirty="0" smtClean="0"/>
              <a:t>. </a:t>
            </a:r>
            <a:r>
              <a:rPr lang="ru-RU" i="1" dirty="0" smtClean="0"/>
              <a:t>Эта денежная сумма частично или полностью может быть взыскана с виновных должностных лиц.</a:t>
            </a:r>
            <a:endParaRPr lang="ru-RU" dirty="0" smtClean="0"/>
          </a:p>
          <a:p>
            <a:pPr algn="just">
              <a:buNone/>
            </a:pPr>
            <a:r>
              <a:rPr lang="ru-RU" i="1" dirty="0" smtClean="0"/>
              <a:t>Предусматривается также </a:t>
            </a:r>
            <a:r>
              <a:rPr lang="ru-RU" b="1" i="1" dirty="0" smtClean="0"/>
              <a:t>материальная ответственность предприятия.</a:t>
            </a:r>
            <a:r>
              <a:rPr lang="ru-RU" i="1" dirty="0" smtClean="0"/>
              <a:t> За невыполнение требований законодательства об охране труда и предписаний государственных органов надзора контроля на предприятие налагаются штрафы, размер и порядок наложения которых определяется законодательством РФ и субъектов РФ.</a:t>
            </a: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Материальная ответственность 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316416" y="6309320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481328"/>
            <a:ext cx="8229600" cy="452596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i="1" dirty="0" smtClean="0"/>
              <a:t>  возникает</a:t>
            </a:r>
            <a:r>
              <a:rPr lang="ru-RU" i="1" dirty="0" smtClean="0"/>
              <a:t>, если нарушения норм и правил безопасности и охраны труда могли или повлекли за собой несчастные случаи с людьми или иные тяжкие последствия. Виновные могут наказываться лишением свободы на срок до 1 года, исправительными работами на тот же срок, увольнение с должности с лишением права занимать определённые должности или заниматься определённой деятельностью на срок до 5 лет либо без такого, штрафом до 500 минимальных размеров оплаты труда.</a:t>
            </a: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Уголовная ответственность 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1. Организационный момент </a:t>
            </a:r>
          </a:p>
          <a:p>
            <a:pPr lvl="0">
              <a:buNone/>
            </a:pPr>
            <a:r>
              <a:rPr lang="ru-RU" dirty="0" smtClean="0"/>
              <a:t>2. Мотивация учебной деятельности </a:t>
            </a:r>
          </a:p>
          <a:p>
            <a:pPr>
              <a:buNone/>
            </a:pPr>
            <a:r>
              <a:rPr lang="ru-RU" dirty="0" smtClean="0"/>
              <a:t>3. Изучение нового материала </a:t>
            </a:r>
          </a:p>
          <a:p>
            <a:pPr>
              <a:buNone/>
            </a:pPr>
            <a:r>
              <a:rPr lang="ru-RU" dirty="0" smtClean="0"/>
              <a:t>4. Подведение итогов </a:t>
            </a:r>
          </a:p>
          <a:p>
            <a:pPr>
              <a:buNone/>
            </a:pPr>
            <a:r>
              <a:rPr lang="ru-RU" dirty="0" smtClean="0"/>
              <a:t>5. Домашнее задание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 ЗАНЯТИЯ</a:t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77688" y="1340768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Подготовить доклад на тему: «Расследование и учёт несчастных случаев на производстве»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pic>
        <p:nvPicPr>
          <p:cNvPr id="4" name="Рисунок 3" descr="img2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3549" t="30050" r="2351" b="1701"/>
          <a:stretch>
            <a:fillRect/>
          </a:stretch>
        </p:blipFill>
        <p:spPr>
          <a:xfrm>
            <a:off x="4499992" y="2132856"/>
            <a:ext cx="4032448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629816"/>
            <a:ext cx="87129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На что направлена Охрана труда на предприятиях?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Users\натали\Downloads\ot-plaka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351284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503437"/>
            <a:ext cx="8363272" cy="4525963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 Инструктаж - это</a:t>
            </a:r>
            <a:r>
              <a:rPr lang="ru-RU" dirty="0" smtClean="0"/>
              <a:t> вид обучения, объяснения задания; в охране труда сопровождается последующей проверкой усвоенного и регистрацией в специальном журнале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i="1" dirty="0" smtClean="0"/>
              <a:t>1. Обучение, инструктаж и проверка знаний по охране труда.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55576" y="33265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Виды инструктажей</a:t>
            </a: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126876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вводный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2204864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первичный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306896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повторный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3933056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внеплановый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1475656" y="4725144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вводный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1547664" y="5529426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целевой</a:t>
            </a:r>
            <a:endParaRPr lang="ru-RU" sz="40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444208" y="1052736"/>
            <a:ext cx="0" cy="496855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3779912" y="1556792"/>
            <a:ext cx="2664296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3779912" y="2564904"/>
            <a:ext cx="2664296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3779912" y="3501008"/>
            <a:ext cx="2664296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3779912" y="4293096"/>
            <a:ext cx="2664296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3779912" y="5085184"/>
            <a:ext cx="2664296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3779912" y="5877272"/>
            <a:ext cx="2664296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7"/>
            <a:ext cx="8568952" cy="122413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1. </a:t>
            </a:r>
            <a:r>
              <a:rPr lang="ru-RU" sz="2400" i="1" dirty="0" smtClean="0"/>
              <a:t>Какой вид инструктажа проводит служба охраны труда с вновь поступающим на работу, командированными и  прибывшими на практик</a:t>
            </a:r>
            <a:r>
              <a:rPr lang="ru-RU" sz="2400" dirty="0" smtClean="0"/>
              <a:t>у?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1484784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Вводный инструктаж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2060848"/>
            <a:ext cx="8712968" cy="16561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400" dirty="0" smtClean="0"/>
              <a:t>2. </a:t>
            </a:r>
            <a:r>
              <a:rPr lang="ru-RU" sz="2400" i="1" dirty="0" smtClean="0"/>
              <a:t>Какой вид инструктажа проводится для всех принятых перед первым допуском к работе, непосредственно на рабочем месте, а также при переводе из одного подразделения в другое? </a:t>
            </a:r>
            <a:endParaRPr lang="ru-RU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3645024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Первичный инструктаж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79512" y="4149080"/>
            <a:ext cx="8712968" cy="16561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 algn="just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400" dirty="0" smtClean="0"/>
              <a:t>3. </a:t>
            </a:r>
            <a:r>
              <a:rPr lang="ru-RU" sz="2400" i="1" dirty="0" smtClean="0"/>
              <a:t>Для чего нужен Повторный инструктаж?</a:t>
            </a:r>
          </a:p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</a:pPr>
            <a:endParaRPr lang="ru-RU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619672" y="45811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Вспомнить  правила охраны труда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79512" y="5157192"/>
            <a:ext cx="8712968" cy="10354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 algn="just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400" dirty="0" smtClean="0"/>
              <a:t>4. </a:t>
            </a:r>
            <a:r>
              <a:rPr lang="ru-RU" sz="2400" i="1" dirty="0" smtClean="0"/>
              <a:t>В каких случаях проводится </a:t>
            </a:r>
            <a:r>
              <a:rPr lang="ru-RU" sz="2400" i="1" dirty="0" smtClean="0">
                <a:hlinkClick r:id="rId2" action="ppaction://hlinksldjump"/>
              </a:rPr>
              <a:t>внеплановый инструктаж?</a:t>
            </a:r>
            <a:endParaRPr lang="ru-RU" sz="2400" i="1" dirty="0" smtClean="0"/>
          </a:p>
          <a:p>
            <a:pPr marL="365760" indent="-256032" algn="just">
              <a:spcBef>
                <a:spcPts val="400"/>
              </a:spcBef>
              <a:buClr>
                <a:schemeClr val="accent1"/>
              </a:buClr>
              <a:buSzPct val="68000"/>
            </a:pPr>
            <a:endParaRPr lang="ru-RU" sz="2400" i="1" dirty="0" smtClean="0"/>
          </a:p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</a:pP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461196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i="1" dirty="0" smtClean="0"/>
              <a:t>1. При изменении правил по охране труда;</a:t>
            </a:r>
            <a:endParaRPr lang="ru-RU" dirty="0" smtClean="0"/>
          </a:p>
          <a:p>
            <a:pPr algn="just">
              <a:buNone/>
            </a:pPr>
            <a:r>
              <a:rPr lang="ru-RU" i="1" dirty="0" smtClean="0"/>
              <a:t>2. При изменении технологического процесса, замене оборудования, приспособлений, инструментов и других факторов, влияющих на безопасность труда;</a:t>
            </a:r>
            <a:endParaRPr lang="ru-RU" dirty="0" smtClean="0"/>
          </a:p>
          <a:p>
            <a:pPr algn="just">
              <a:buNone/>
            </a:pPr>
            <a:r>
              <a:rPr lang="ru-RU" i="1" dirty="0" smtClean="0"/>
              <a:t>3. При нарушении работником требований безопасности труда, которое может привести или привело к травме, взрыву или пожару, аварии, отравлению;</a:t>
            </a:r>
            <a:endParaRPr lang="ru-RU" dirty="0" smtClean="0"/>
          </a:p>
          <a:p>
            <a:pPr algn="just">
              <a:buNone/>
            </a:pPr>
            <a:r>
              <a:rPr lang="ru-RU" i="1" dirty="0" smtClean="0"/>
              <a:t> 4. При перерывах в работе более, чем на 30 календарных дней для работ, к которым предъявляются  повышенные требования, а для остальных – 60дней;</a:t>
            </a:r>
            <a:endParaRPr lang="ru-RU" dirty="0" smtClean="0"/>
          </a:p>
          <a:p>
            <a:pPr algn="just">
              <a:buNone/>
            </a:pPr>
            <a:r>
              <a:rPr lang="ru-RU" i="1" dirty="0" smtClean="0"/>
              <a:t>5. По требованию органов надзора.</a:t>
            </a: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10952" y="116632"/>
            <a:ext cx="8229600" cy="1143000"/>
          </a:xfrm>
        </p:spPr>
        <p:txBody>
          <a:bodyPr/>
          <a:lstStyle/>
          <a:p>
            <a:r>
              <a:rPr lang="ru-RU" sz="4400" i="1" dirty="0" smtClean="0"/>
              <a:t>Внеплановый инструктаж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6119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i="1" dirty="0" smtClean="0"/>
              <a:t>1. Выполнении разовых работ, не связанных с прямыми обязанностями по специальности  (погрузке, разгрузке, разовые работы вне предприятия и т.п.).</a:t>
            </a:r>
            <a:endParaRPr lang="ru-RU" dirty="0" smtClean="0"/>
          </a:p>
          <a:p>
            <a:pPr algn="just">
              <a:buNone/>
            </a:pPr>
            <a:r>
              <a:rPr lang="ru-RU" i="1" dirty="0" smtClean="0"/>
              <a:t>2. Ликвидации последствий аварий, стихийных бедствий и катастроф;</a:t>
            </a:r>
            <a:endParaRPr lang="ru-RU" dirty="0" smtClean="0"/>
          </a:p>
          <a:p>
            <a:pPr algn="just">
              <a:buNone/>
            </a:pPr>
            <a:r>
              <a:rPr lang="ru-RU" i="1" dirty="0" smtClean="0"/>
              <a:t>3. Производстве работ, на которые оформляется наряд-допуск, разрешение и др. документы;</a:t>
            </a:r>
            <a:endParaRPr lang="ru-RU" dirty="0" smtClean="0"/>
          </a:p>
          <a:p>
            <a:pPr algn="just">
              <a:buNone/>
            </a:pPr>
            <a:r>
              <a:rPr lang="ru-RU" i="1" dirty="0" smtClean="0"/>
              <a:t> 4. Проведении экскурсий на предприятии.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Целевой инструктаж проводится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185</TotalTime>
  <Words>978</Words>
  <Application>Microsoft Office PowerPoint</Application>
  <PresentationFormat>Экран (4:3)</PresentationFormat>
  <Paragraphs>117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Организационные основы безопасности труда»</vt:lpstr>
      <vt:lpstr>Цель занятия : </vt:lpstr>
      <vt:lpstr>ПЛАН ЗАНЯТИЯ </vt:lpstr>
      <vt:lpstr>На что направлена Охрана труда на предприятиях?  </vt:lpstr>
      <vt:lpstr>1. Обучение, инструктаж и проверка знаний по охране труда. </vt:lpstr>
      <vt:lpstr>Презентация PowerPoint</vt:lpstr>
      <vt:lpstr>Презентация PowerPoint</vt:lpstr>
      <vt:lpstr>Внеплановый инструктаж</vt:lpstr>
      <vt:lpstr>Целевой инструктаж проводится  </vt:lpstr>
      <vt:lpstr>Цель инструктажа</vt:lpstr>
      <vt:lpstr>Презентация PowerPoint</vt:lpstr>
      <vt:lpstr>2. Аттестация рабочих мест </vt:lpstr>
      <vt:lpstr>Презентация PowerPoint</vt:lpstr>
      <vt:lpstr>Презентация PowerPoint</vt:lpstr>
      <vt:lpstr>Презентация PowerPoint</vt:lpstr>
      <vt:lpstr>Случаи, подлежащие  расследованию и учёту: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ответственности</vt:lpstr>
      <vt:lpstr>Дисциплинарная ответственность </vt:lpstr>
      <vt:lpstr>Административная ответственность  </vt:lpstr>
      <vt:lpstr>Материальная ответственность  </vt:lpstr>
      <vt:lpstr>Уголовная ответственность  </vt:lpstr>
      <vt:lpstr>Домашнее задание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Организационные основы безопасности труда»</dc:title>
  <dc:creator>натали</dc:creator>
  <cp:lastModifiedBy>Nataly</cp:lastModifiedBy>
  <cp:revision>27</cp:revision>
  <dcterms:created xsi:type="dcterms:W3CDTF">2019-12-11T07:32:44Z</dcterms:created>
  <dcterms:modified xsi:type="dcterms:W3CDTF">2020-11-25T07:36:36Z</dcterms:modified>
</cp:coreProperties>
</file>