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8"/>
  </p:notesMasterIdLst>
  <p:handoutMasterIdLst>
    <p:handoutMasterId r:id="rId19"/>
  </p:handoutMasterIdLst>
  <p:sldIdLst>
    <p:sldId id="264" r:id="rId2"/>
    <p:sldId id="265" r:id="rId3"/>
    <p:sldId id="263" r:id="rId4"/>
    <p:sldId id="279" r:id="rId5"/>
    <p:sldId id="267" r:id="rId6"/>
    <p:sldId id="268" r:id="rId7"/>
    <p:sldId id="269" r:id="rId8"/>
    <p:sldId id="270" r:id="rId9"/>
    <p:sldId id="271" r:id="rId10"/>
    <p:sldId id="272" r:id="rId11"/>
    <p:sldId id="274" r:id="rId12"/>
    <p:sldId id="278" r:id="rId13"/>
    <p:sldId id="275" r:id="rId14"/>
    <p:sldId id="276" r:id="rId15"/>
    <p:sldId id="277" r:id="rId16"/>
    <p:sldId id="260" r:id="rId17"/>
  </p:sldIdLst>
  <p:sldSz cx="9144000" cy="6858000" type="screen4x3"/>
  <p:notesSz cx="6858000" cy="9144000"/>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04374A"/>
    <a:srgbClr val="3399FF"/>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4583" autoAdjust="0"/>
  </p:normalViewPr>
  <p:slideViewPr>
    <p:cSldViewPr>
      <p:cViewPr>
        <p:scale>
          <a:sx n="68" d="100"/>
          <a:sy n="68" d="100"/>
        </p:scale>
        <p:origin x="-1212"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24.04.2024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24.04.2024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369108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7</a:t>
            </a:fld>
            <a:endParaRPr lang="ru-RU"/>
          </a:p>
        </p:txBody>
      </p:sp>
    </p:spTree>
    <p:extLst>
      <p:ext uri="{BB962C8B-B14F-4D97-AF65-F5344CB8AC3E}">
        <p14:creationId xmlns:p14="http://schemas.microsoft.com/office/powerpoint/2010/main" val="584862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344553"/>
            <a:ext cx="6480720" cy="1080120"/>
          </a:xfrm>
        </p:spPr>
        <p:txBody>
          <a:bodyPr/>
          <a:lstStyle>
            <a:lvl1pPr>
              <a:defRPr b="1">
                <a:solidFill>
                  <a:schemeClr val="bg2">
                    <a:lumMod val="50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2">
                  <a:lumMod val="50000"/>
                </a:schemeClr>
              </a:solidFill>
            </a:endParaRPr>
          </a:p>
        </p:txBody>
      </p:sp>
      <p:sp>
        <p:nvSpPr>
          <p:cNvPr id="9" name="Заголовок 1"/>
          <p:cNvSpPr>
            <a:spLocks noGrp="1"/>
          </p:cNvSpPr>
          <p:nvPr>
            <p:ph type="title"/>
          </p:nvPr>
        </p:nvSpPr>
        <p:spPr>
          <a:xfrm>
            <a:off x="251520" y="191549"/>
            <a:ext cx="7344816" cy="1224136"/>
          </a:xfrm>
          <a:prstGeom prst="rect">
            <a:avLst/>
          </a:prstGeom>
        </p:spPr>
        <p:txBody>
          <a:bodyPr vert="horz" lIns="91440" tIns="45720" rIns="91440" bIns="45720" rtlCol="0" anchor="ctr">
            <a:normAutofit/>
          </a:bodyPr>
          <a:lstStyle>
            <a:lvl1pPr>
              <a:defRPr>
                <a:solidFill>
                  <a:schemeClr val="bg2">
                    <a:lumMod val="50000"/>
                  </a:schemeClr>
                </a:solidFill>
              </a:defRPr>
            </a:lvl1pPr>
          </a:lstStyle>
          <a:p>
            <a:r>
              <a:rPr lang="ru-RU" dirty="0" smtClean="0"/>
              <a:t>Образец заголовка</a:t>
            </a:r>
            <a:endParaRPr lang="ru-RU" dirty="0"/>
          </a:p>
        </p:txBody>
      </p:sp>
      <p:sp>
        <p:nvSpPr>
          <p:cNvPr id="11" name="Текст 2"/>
          <p:cNvSpPr>
            <a:spLocks noGrp="1"/>
          </p:cNvSpPr>
          <p:nvPr>
            <p:ph idx="1"/>
          </p:nvPr>
        </p:nvSpPr>
        <p:spPr>
          <a:xfrm>
            <a:off x="251520" y="1556792"/>
            <a:ext cx="7344816" cy="4680520"/>
          </a:xfrm>
          <a:prstGeom prst="rect">
            <a:avLst/>
          </a:prstGeom>
        </p:spPr>
        <p:txBody>
          <a:bodyPr vert="horz" lIns="91440" tIns="45720" rIns="91440" bIns="45720" rtlCol="0">
            <a:normAutofit/>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24.04.2024</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24.04.2024</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24.04.2024</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24.04.2024</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24.04.2024</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24.04.2024</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24.04.2024</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549"/>
            <a:ext cx="7344816"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1520" y="1556792"/>
            <a:ext cx="7344816"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fld id="{A5E48A96-E1BB-4C8F-80B2-32A47A48A9D5}" type="datetimeFigureOut">
              <a:rPr lang="ru-RU" smtClean="0"/>
              <a:pPr/>
              <a:t>24.04.2024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ordscloud.pythonanywhere.co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549"/>
            <a:ext cx="8640960" cy="933195"/>
          </a:xfrm>
        </p:spPr>
        <p:txBody>
          <a:bodyPr>
            <a:noAutofit/>
          </a:bodyPr>
          <a:lstStyle/>
          <a:p>
            <a:r>
              <a:rPr lang="ru-RU" sz="2400" dirty="0" smtClean="0">
                <a:solidFill>
                  <a:srgbClr val="002060"/>
                </a:solidFill>
                <a:latin typeface="Times New Roman" panose="02020603050405020304" pitchFamily="18" charset="0"/>
                <a:cs typeface="Times New Roman" panose="02020603050405020304" pitchFamily="18" charset="0"/>
              </a:rPr>
              <a:t>ГПОАУ ЯО </a:t>
            </a:r>
            <a:r>
              <a:rPr lang="ru-RU" sz="2400" dirty="0" err="1" smtClean="0">
                <a:solidFill>
                  <a:srgbClr val="002060"/>
                </a:solidFill>
                <a:latin typeface="Times New Roman" panose="02020603050405020304" pitchFamily="18" charset="0"/>
                <a:cs typeface="Times New Roman" panose="02020603050405020304" pitchFamily="18" charset="0"/>
              </a:rPr>
              <a:t>Любимский</a:t>
            </a:r>
            <a:r>
              <a:rPr lang="ru-RU" sz="2400" dirty="0" smtClean="0">
                <a:solidFill>
                  <a:srgbClr val="002060"/>
                </a:solidFill>
                <a:latin typeface="Times New Roman" panose="02020603050405020304" pitchFamily="18" charset="0"/>
                <a:cs typeface="Times New Roman" panose="02020603050405020304" pitchFamily="18" charset="0"/>
              </a:rPr>
              <a:t> аграрно-политехнический колледж</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484784"/>
            <a:ext cx="7344816" cy="5112568"/>
          </a:xfrm>
        </p:spPr>
        <p:txBody>
          <a:bodyPr>
            <a:normAutofit fontScale="85000" lnSpcReduction="20000"/>
          </a:bodyPr>
          <a:lstStyle/>
          <a:p>
            <a:pPr marL="0" indent="0" algn="ctr">
              <a:buNone/>
            </a:pPr>
            <a:r>
              <a:rPr lang="ru-RU" sz="4700" b="1" dirty="0">
                <a:solidFill>
                  <a:srgbClr val="002060"/>
                </a:solidFill>
                <a:latin typeface="Times New Roman" panose="02020603050405020304" pitchFamily="18" charset="0"/>
                <a:cs typeface="Times New Roman" panose="02020603050405020304" pitchFamily="18" charset="0"/>
              </a:rPr>
              <a:t>Использование элементов прикладного модуля для практической подготовки студентов в процессе реализации дисциплины английский язык</a:t>
            </a:r>
            <a:endParaRPr lang="ru-RU"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r">
              <a:buNone/>
            </a:pPr>
            <a:r>
              <a:rPr lang="ru-RU" sz="1800" dirty="0" err="1" smtClean="0">
                <a:solidFill>
                  <a:schemeClr val="tx1"/>
                </a:solidFill>
                <a:latin typeface="Times New Roman" panose="02020603050405020304" pitchFamily="18" charset="0"/>
                <a:cs typeface="Times New Roman" panose="02020603050405020304" pitchFamily="18" charset="0"/>
              </a:rPr>
              <a:t>Шарова</a:t>
            </a:r>
            <a:r>
              <a:rPr lang="ru-RU" sz="1800" dirty="0" smtClean="0">
                <a:solidFill>
                  <a:schemeClr val="tx1"/>
                </a:solidFill>
                <a:latin typeface="Times New Roman" panose="02020603050405020304" pitchFamily="18" charset="0"/>
                <a:cs typeface="Times New Roman" panose="02020603050405020304" pitchFamily="18" charset="0"/>
              </a:rPr>
              <a:t> А.В.</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преподаватель ГПОАУ ЯО </a:t>
            </a:r>
            <a:r>
              <a:rPr lang="ru-RU" sz="1800" dirty="0" err="1" smtClean="0">
                <a:solidFill>
                  <a:schemeClr val="tx1"/>
                </a:solidFill>
                <a:latin typeface="Times New Roman" panose="02020603050405020304" pitchFamily="18" charset="0"/>
                <a:cs typeface="Times New Roman" panose="02020603050405020304" pitchFamily="18" charset="0"/>
              </a:rPr>
              <a:t>Любимского</a:t>
            </a:r>
            <a:r>
              <a:rPr lang="ru-RU" sz="1800" dirty="0" smtClean="0">
                <a:solidFill>
                  <a:schemeClr val="tx1"/>
                </a:solidFill>
                <a:latin typeface="Times New Roman" panose="02020603050405020304" pitchFamily="18" charset="0"/>
                <a:cs typeface="Times New Roman" panose="02020603050405020304" pitchFamily="18" charset="0"/>
              </a:rPr>
              <a:t>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аграрно-политехнического колледжа</a:t>
            </a:r>
          </a:p>
          <a:p>
            <a:pPr marL="0" indent="0" algn="r">
              <a:buNone/>
            </a:pPr>
            <a:endParaRPr lang="ru-RU" sz="1800" dirty="0">
              <a:solidFill>
                <a:schemeClr val="tx1"/>
              </a:solidFill>
              <a:latin typeface="Times New Roman" panose="02020603050405020304" pitchFamily="18" charset="0"/>
              <a:cs typeface="Times New Roman" panose="02020603050405020304" pitchFamily="18" charset="0"/>
            </a:endParaRPr>
          </a:p>
          <a:p>
            <a:pPr marL="0" indent="0" algn="r">
              <a:buNone/>
            </a:pPr>
            <a:endParaRPr lang="ru-RU" sz="1800"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ru-RU" sz="1800" dirty="0">
              <a:solidFill>
                <a:schemeClr val="tx1"/>
              </a:solidFill>
              <a:latin typeface="Times New Roman" panose="02020603050405020304" pitchFamily="18" charset="0"/>
              <a:cs typeface="Times New Roman" panose="02020603050405020304" pitchFamily="18" charset="0"/>
            </a:endParaRPr>
          </a:p>
          <a:p>
            <a:pPr marL="0" indent="0" algn="ctr">
              <a:buNone/>
            </a:pPr>
            <a:r>
              <a:rPr lang="ru-RU" sz="1800" dirty="0" err="1" smtClean="0">
                <a:solidFill>
                  <a:schemeClr val="tx1"/>
                </a:solidFill>
                <a:latin typeface="Times New Roman" panose="02020603050405020304" pitchFamily="18" charset="0"/>
                <a:cs typeface="Times New Roman" panose="02020603050405020304" pitchFamily="18" charset="0"/>
              </a:rPr>
              <a:t>г.Гаврилов</a:t>
            </a:r>
            <a:r>
              <a:rPr lang="ru-RU" sz="1800" dirty="0" smtClean="0">
                <a:solidFill>
                  <a:schemeClr val="tx1"/>
                </a:solidFill>
                <a:latin typeface="Times New Roman" panose="02020603050405020304" pitchFamily="18" charset="0"/>
                <a:cs typeface="Times New Roman" panose="02020603050405020304" pitchFamily="18" charset="0"/>
              </a:rPr>
              <a:t>-Ям, 14.03.2024г. </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35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2664296"/>
          </a:xfrm>
        </p:spPr>
        <p:txBody>
          <a:bodyPr>
            <a:noAutofit/>
          </a:bodyPr>
          <a:lstStyle/>
          <a:p>
            <a:pPr marL="0" indent="0" algn="ctr">
              <a:buNone/>
            </a:pPr>
            <a:r>
              <a:rPr lang="en-US" sz="2000" b="1" dirty="0">
                <a:solidFill>
                  <a:schemeClr val="tx1"/>
                </a:solidFill>
                <a:latin typeface="Times New Roman" panose="02020603050405020304" pitchFamily="18" charset="0"/>
                <a:cs typeface="Times New Roman" panose="02020603050405020304" pitchFamily="18" charset="0"/>
              </a:rPr>
              <a:t>1</a:t>
            </a:r>
            <a:r>
              <a:rPr lang="en-US" sz="1400" b="1" dirty="0">
                <a:solidFill>
                  <a:schemeClr val="tx1"/>
                </a:solidFill>
                <a:latin typeface="Times New Roman" panose="02020603050405020304" pitchFamily="18" charset="0"/>
                <a:cs typeface="Times New Roman" panose="02020603050405020304" pitchFamily="18" charset="0"/>
              </a:rPr>
              <a:t>. Read the text and do the following exercise (</a:t>
            </a:r>
            <a:r>
              <a:rPr lang="ru-RU" sz="1400" b="1" dirty="0">
                <a:solidFill>
                  <a:schemeClr val="tx1"/>
                </a:solidFill>
                <a:latin typeface="Times New Roman" panose="02020603050405020304" pitchFamily="18" charset="0"/>
                <a:cs typeface="Times New Roman" panose="02020603050405020304" pitchFamily="18" charset="0"/>
              </a:rPr>
              <a:t>Прочтите текст и выполните следующие упражнения</a:t>
            </a:r>
            <a:r>
              <a:rPr lang="en-US" sz="1400" b="1" dirty="0" smtClean="0">
                <a:solidFill>
                  <a:schemeClr val="tx1"/>
                </a:solidFill>
                <a:latin typeface="Times New Roman" panose="02020603050405020304" pitchFamily="18" charset="0"/>
                <a:cs typeface="Times New Roman" panose="02020603050405020304" pitchFamily="18" charset="0"/>
              </a:rPr>
              <a:t>):</a:t>
            </a:r>
            <a:r>
              <a:rPr lang="en-US" sz="1400" b="1" dirty="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1100" b="1" dirty="0">
                <a:solidFill>
                  <a:schemeClr val="tx1"/>
                </a:solidFill>
                <a:latin typeface="Times New Roman" panose="02020603050405020304" pitchFamily="18" charset="0"/>
                <a:cs typeface="Times New Roman" panose="02020603050405020304" pitchFamily="18" charset="0"/>
              </a:rPr>
              <a:t>COMPONENTS OF THE AUTOMOBILE</a:t>
            </a:r>
            <a:endParaRPr lang="ru-RU" sz="1100" dirty="0">
              <a:solidFill>
                <a:schemeClr val="tx1"/>
              </a:solidFill>
              <a:latin typeface="Times New Roman" panose="02020603050405020304" pitchFamily="18" charset="0"/>
              <a:cs typeface="Times New Roman" panose="02020603050405020304" pitchFamily="18" charset="0"/>
            </a:endParaRPr>
          </a:p>
          <a:p>
            <a:pPr marL="0" indent="0">
              <a:buNone/>
            </a:pPr>
            <a:r>
              <a:rPr lang="en-US" sz="1100" dirty="0">
                <a:solidFill>
                  <a:schemeClr val="tx1"/>
                </a:solidFill>
                <a:latin typeface="Times New Roman" panose="02020603050405020304" pitchFamily="18" charset="0"/>
                <a:cs typeface="Times New Roman" panose="02020603050405020304" pitchFamily="18" charset="0"/>
              </a:rPr>
              <a:t>1. Basically, the automobile consists of three parts: the power plant, or the engine, the chassis and the body. To these may be added the accessories: the heater, lights, radio, speedometer and other devices.</a:t>
            </a:r>
            <a:endParaRPr lang="ru-RU" sz="1100" dirty="0">
              <a:solidFill>
                <a:schemeClr val="tx1"/>
              </a:solidFill>
              <a:latin typeface="Times New Roman" panose="02020603050405020304" pitchFamily="18" charset="0"/>
              <a:cs typeface="Times New Roman" panose="02020603050405020304" pitchFamily="18" charset="0"/>
            </a:endParaRPr>
          </a:p>
          <a:p>
            <a:pPr marL="0" indent="0">
              <a:buNone/>
            </a:pPr>
            <a:r>
              <a:rPr lang="en-US" sz="1100" dirty="0">
                <a:solidFill>
                  <a:schemeClr val="tx1"/>
                </a:solidFill>
                <a:latin typeface="Times New Roman" panose="02020603050405020304" pitchFamily="18" charset="0"/>
                <a:cs typeface="Times New Roman" panose="02020603050405020304" pitchFamily="18" charset="0"/>
              </a:rPr>
              <a:t>2. The power plant, or engine is the source of power that makes the wheels rotate and the car move. It includes electric, fuel, cooling and lubricating systems. Most automobile engines have six or eight cylinders.</a:t>
            </a:r>
            <a:endParaRPr lang="ru-RU" sz="1100" dirty="0">
              <a:solidFill>
                <a:schemeClr val="tx1"/>
              </a:solidFill>
              <a:latin typeface="Times New Roman" panose="02020603050405020304" pitchFamily="18" charset="0"/>
              <a:cs typeface="Times New Roman" panose="02020603050405020304" pitchFamily="18" charset="0"/>
            </a:endParaRPr>
          </a:p>
          <a:p>
            <a:pPr marL="0" indent="0">
              <a:buNone/>
            </a:pPr>
            <a:r>
              <a:rPr lang="en-US" sz="1100" dirty="0">
                <a:solidFill>
                  <a:schemeClr val="tx1"/>
                </a:solidFill>
                <a:latin typeface="Times New Roman" panose="02020603050405020304" pitchFamily="18" charset="0"/>
                <a:cs typeface="Times New Roman" panose="02020603050405020304" pitchFamily="18" charset="0"/>
              </a:rPr>
              <a:t>3. The chassis consists of a power train, frame with axles, wheels and springs. The chassis includes brakes and steering system.</a:t>
            </a:r>
            <a:endParaRPr lang="ru-RU" sz="1100" dirty="0">
              <a:solidFill>
                <a:schemeClr val="tx1"/>
              </a:solidFill>
              <a:latin typeface="Times New Roman" panose="02020603050405020304" pitchFamily="18" charset="0"/>
              <a:cs typeface="Times New Roman" panose="02020603050405020304" pitchFamily="18" charset="0"/>
            </a:endParaRPr>
          </a:p>
          <a:p>
            <a:pPr marL="0" indent="0">
              <a:buNone/>
            </a:pPr>
            <a:r>
              <a:rPr lang="en-US" sz="1100" dirty="0">
                <a:solidFill>
                  <a:schemeClr val="tx1"/>
                </a:solidFill>
                <a:latin typeface="Times New Roman" panose="02020603050405020304" pitchFamily="18" charset="0"/>
                <a:cs typeface="Times New Roman" panose="02020603050405020304" pitchFamily="18" charset="0"/>
              </a:rPr>
              <a:t>4. The power train carries the power from the engine to the car wheels and contains the clutch, gearbox, propeller or </a:t>
            </a:r>
            <a:r>
              <a:rPr lang="en-US" sz="1100" dirty="0" err="1">
                <a:solidFill>
                  <a:schemeClr val="tx1"/>
                </a:solidFill>
                <a:latin typeface="Times New Roman" panose="02020603050405020304" pitchFamily="18" charset="0"/>
                <a:cs typeface="Times New Roman" panose="02020603050405020304" pitchFamily="18" charset="0"/>
              </a:rPr>
              <a:t>cardan</a:t>
            </a:r>
            <a:r>
              <a:rPr lang="en-US" sz="1100" dirty="0">
                <a:solidFill>
                  <a:schemeClr val="tx1"/>
                </a:solidFill>
                <a:latin typeface="Times New Roman" panose="02020603050405020304" pitchFamily="18" charset="0"/>
                <a:cs typeface="Times New Roman" panose="02020603050405020304" pitchFamily="18" charset="0"/>
              </a:rPr>
              <a:t> shaft, differential and the final drive.</a:t>
            </a:r>
            <a:endParaRPr lang="ru-RU" sz="1100" dirty="0">
              <a:solidFill>
                <a:schemeClr val="tx1"/>
              </a:solidFill>
              <a:latin typeface="Times New Roman" panose="02020603050405020304" pitchFamily="18" charset="0"/>
              <a:cs typeface="Times New Roman" panose="02020603050405020304" pitchFamily="18" charset="0"/>
            </a:endParaRPr>
          </a:p>
          <a:p>
            <a:pPr marL="0" indent="0">
              <a:buNone/>
            </a:pPr>
            <a:r>
              <a:rPr lang="en-US" sz="1100" dirty="0">
                <a:solidFill>
                  <a:schemeClr val="tx1"/>
                </a:solidFill>
                <a:latin typeface="Times New Roman" panose="02020603050405020304" pitchFamily="18" charset="0"/>
                <a:cs typeface="Times New Roman" panose="02020603050405020304" pitchFamily="18" charset="0"/>
              </a:rPr>
              <a:t>5. The clutch is a friction device connecting (or disconnecting) the engine crankshaft to the gears in the gearbox. It is used for freeing the gearbox from the engine and is controlled by the clutch pedal.</a:t>
            </a:r>
            <a:endParaRPr lang="ru-RU" sz="1100" dirty="0">
              <a:solidFill>
                <a:schemeClr val="tx1"/>
              </a:solidFill>
              <a:latin typeface="Times New Roman" panose="02020603050405020304" pitchFamily="18" charset="0"/>
              <a:cs typeface="Times New Roman" panose="02020603050405020304" pitchFamily="18" charset="0"/>
            </a:endParaRPr>
          </a:p>
          <a:p>
            <a:pPr marL="0" indent="0">
              <a:buNone/>
            </a:pPr>
            <a:r>
              <a:rPr lang="en-US" sz="1100" dirty="0">
                <a:solidFill>
                  <a:schemeClr val="tx1"/>
                </a:solidFill>
                <a:latin typeface="Times New Roman" panose="02020603050405020304" pitchFamily="18" charset="0"/>
                <a:cs typeface="Times New Roman" panose="02020603050405020304" pitchFamily="18" charset="0"/>
              </a:rPr>
              <a:t>6. Brakes are important mechanisms of the car. They are used to slow or stop the car. Most braking systems in use today are hydraulic. They are operated by the brake pedal. When the driver pushes down on the brake pedal, they are applied and the car stops.</a:t>
            </a:r>
            <a:endParaRPr lang="ru-RU" sz="11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611560" y="2888138"/>
            <a:ext cx="4623785"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699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69900" algn="ctr"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Find appropriate answers to the questions and write them in the order in which the </a:t>
            </a:r>
            <a:r>
              <a:rPr lang="en-US" altLang="ru-RU" sz="800" dirty="0">
                <a:latin typeface="Times New Roman" panose="02020603050405020304" pitchFamily="18" charset="0"/>
                <a:cs typeface="Times New Roman" panose="02020603050405020304" pitchFamily="18" charset="0"/>
              </a:rPr>
              <a:t> </a:t>
            </a: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questions are asked</a:t>
            </a: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alt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(Найдите соответствующие ответы на вопросы и напишите их в той последовательности, в которой заданы вопросы).</a:t>
            </a: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5" name="Объект 3"/>
          <p:cNvGraphicFramePr>
            <a:graphicFrameLocks/>
          </p:cNvGraphicFramePr>
          <p:nvPr>
            <p:extLst>
              <p:ext uri="{D42A27DB-BD31-4B8C-83A1-F6EECF244321}">
                <p14:modId xmlns:p14="http://schemas.microsoft.com/office/powerpoint/2010/main" val="3555920195"/>
              </p:ext>
            </p:extLst>
          </p:nvPr>
        </p:nvGraphicFramePr>
        <p:xfrm>
          <a:off x="611560" y="4061873"/>
          <a:ext cx="4623568" cy="2404641"/>
        </p:xfrm>
        <a:graphic>
          <a:graphicData uri="http://schemas.openxmlformats.org/drawingml/2006/table">
            <a:tbl>
              <a:tblPr firstRow="1" firstCol="1" bandRow="1">
                <a:tableStyleId>{5C22544A-7EE6-4342-B048-85BDC9FD1C3A}</a:tableStyleId>
              </a:tblPr>
              <a:tblGrid>
                <a:gridCol w="739127"/>
                <a:gridCol w="1611014"/>
                <a:gridCol w="2273427"/>
              </a:tblGrid>
              <a:tr h="458567">
                <a:tc>
                  <a:txBody>
                    <a:bodyPr/>
                    <a:lstStyle/>
                    <a:p>
                      <a:pPr algn="just">
                        <a:lnSpc>
                          <a:spcPct val="107000"/>
                        </a:lnSpc>
                        <a:spcAft>
                          <a:spcPts val="0"/>
                        </a:spcAft>
                      </a:pPr>
                      <a:r>
                        <a:rPr lang="ru-RU" sz="1400" dirty="0" err="1">
                          <a:effectLst/>
                        </a:rPr>
                        <a:t>Your</a:t>
                      </a:r>
                      <a:r>
                        <a:rPr lang="ru-RU" sz="1400" dirty="0">
                          <a:effectLst/>
                        </a:rPr>
                        <a:t> </a:t>
                      </a:r>
                      <a:r>
                        <a:rPr lang="ru-RU" sz="1400" dirty="0" err="1">
                          <a:effectLst/>
                        </a:rPr>
                        <a:t>answer</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err="1">
                          <a:effectLst/>
                        </a:rPr>
                        <a:t>Questions</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err="1">
                          <a:effectLst/>
                        </a:rPr>
                        <a:t>Answers</a:t>
                      </a:r>
                      <a:endParaRPr lang="ru-RU" sz="1100" dirty="0">
                        <a:effectLst/>
                        <a:latin typeface="Calibri"/>
                        <a:ea typeface="Calibri"/>
                        <a:cs typeface="Times New Roman"/>
                      </a:endParaRPr>
                    </a:p>
                  </a:txBody>
                  <a:tcPr marL="73660" marR="73660" marT="0" marB="0"/>
                </a:tc>
              </a:tr>
              <a:tr h="703405">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1. What are the main basic parts of the automobile?</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dirty="0">
                          <a:effectLst/>
                        </a:rPr>
                        <a:t>a. The clutch, gearbox, </a:t>
                      </a:r>
                      <a:r>
                        <a:rPr lang="en-US" sz="1400" dirty="0" err="1">
                          <a:effectLst/>
                        </a:rPr>
                        <a:t>cardan</a:t>
                      </a:r>
                      <a:r>
                        <a:rPr lang="en-US" sz="1400" dirty="0">
                          <a:effectLst/>
                        </a:rPr>
                        <a:t> shaft and the final drive.</a:t>
                      </a:r>
                      <a:endParaRPr lang="ru-RU" sz="1100" dirty="0">
                        <a:effectLst/>
                        <a:latin typeface="Calibri"/>
                        <a:ea typeface="Calibri"/>
                        <a:cs typeface="Times New Roman"/>
                      </a:endParaRPr>
                    </a:p>
                  </a:txBody>
                  <a:tcPr marL="73660" marR="73660" marT="0" marB="0"/>
                </a:tc>
              </a:tr>
              <a:tr h="539264">
                <a:tc>
                  <a:txBody>
                    <a:bodyPr/>
                    <a:lstStyle/>
                    <a:p>
                      <a:pPr>
                        <a:lnSpc>
                          <a:spcPct val="107000"/>
                        </a:lnSpc>
                      </a:pPr>
                      <a:endParaRPr lang="ru-RU" sz="1100" dirty="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2. What does the chassis consist of?</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a:effectLst/>
                        </a:rPr>
                        <a:t>b. Freeing the engine from the gearbox.</a:t>
                      </a:r>
                      <a:endParaRPr lang="ru-RU" sz="1100">
                        <a:effectLst/>
                        <a:latin typeface="Calibri"/>
                        <a:ea typeface="Calibri"/>
                        <a:cs typeface="Times New Roman"/>
                      </a:endParaRPr>
                    </a:p>
                  </a:txBody>
                  <a:tcPr marL="73660" marR="73660" marT="0" marB="0"/>
                </a:tc>
              </a:tr>
              <a:tr h="703405">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3. What units does the power train contain?</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dirty="0">
                          <a:effectLst/>
                        </a:rPr>
                        <a:t>c. The power plant, the chassis and the body.</a:t>
                      </a:r>
                      <a:endParaRPr lang="ru-RU" sz="1100" dirty="0">
                        <a:effectLst/>
                        <a:latin typeface="Calibri"/>
                        <a:ea typeface="Calibri"/>
                        <a:cs typeface="Times New Roman"/>
                      </a:endParaRPr>
                    </a:p>
                  </a:txBody>
                  <a:tcPr marL="73660" marR="73660" marT="0" marB="0"/>
                </a:tc>
              </a:tr>
            </a:tbl>
          </a:graphicData>
        </a:graphic>
      </p:graphicFrame>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996951"/>
            <a:ext cx="5832647" cy="3456385"/>
          </a:xfrm>
          <a:prstGeom prst="rect">
            <a:avLst/>
          </a:prstGeom>
          <a:noFill/>
          <a:ln w="9525">
            <a:solidFill>
              <a:srgbClr val="666699"/>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15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27629"/>
            <a:ext cx="62281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вал 5"/>
          <p:cNvSpPr/>
          <p:nvPr/>
        </p:nvSpPr>
        <p:spPr>
          <a:xfrm>
            <a:off x="3347864" y="332656"/>
            <a:ext cx="3186702" cy="1440160"/>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latin typeface="Times New Roman" panose="02020603050405020304" pitchFamily="18" charset="0"/>
                <a:cs typeface="Times New Roman" panose="02020603050405020304" pitchFamily="18" charset="0"/>
              </a:rPr>
              <a:t>читают и переводят тексты, </a:t>
            </a:r>
          </a:p>
        </p:txBody>
      </p:sp>
      <p:sp>
        <p:nvSpPr>
          <p:cNvPr id="7" name="Овал 6"/>
          <p:cNvSpPr/>
          <p:nvPr/>
        </p:nvSpPr>
        <p:spPr>
          <a:xfrm>
            <a:off x="4941215" y="2060849"/>
            <a:ext cx="3879257" cy="2232247"/>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latin typeface="Times New Roman" panose="02020603050405020304" pitchFamily="18" charset="0"/>
                <a:cs typeface="Times New Roman" panose="02020603050405020304" pitchFamily="18" charset="0"/>
              </a:rPr>
              <a:t>выполняют самостоятельную работу дома, ищут дополнительный материал в учебниках по специальным </a:t>
            </a:r>
            <a:r>
              <a:rPr lang="ru-RU" sz="2000" dirty="0" smtClean="0">
                <a:solidFill>
                  <a:srgbClr val="002060"/>
                </a:solidFill>
                <a:latin typeface="Times New Roman" panose="02020603050405020304" pitchFamily="18" charset="0"/>
                <a:cs typeface="Times New Roman" panose="02020603050405020304" pitchFamily="18" charset="0"/>
              </a:rPr>
              <a:t>дисциплинам</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8" name="Овал 7"/>
          <p:cNvSpPr/>
          <p:nvPr/>
        </p:nvSpPr>
        <p:spPr>
          <a:xfrm>
            <a:off x="4211960" y="4581128"/>
            <a:ext cx="3888432" cy="1944216"/>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latin typeface="Times New Roman" panose="02020603050405020304" pitchFamily="18" charset="0"/>
                <a:cs typeface="Times New Roman" panose="02020603050405020304" pitchFamily="18" charset="0"/>
              </a:rPr>
              <a:t>используют Интернет - источники, переводят найденный материал на английский </a:t>
            </a:r>
            <a:r>
              <a:rPr lang="ru-RU" sz="2000" dirty="0" smtClean="0">
                <a:solidFill>
                  <a:srgbClr val="002060"/>
                </a:solidFill>
                <a:latin typeface="Times New Roman" panose="02020603050405020304" pitchFamily="18" charset="0"/>
                <a:cs typeface="Times New Roman" panose="02020603050405020304" pitchFamily="18" charset="0"/>
              </a:rPr>
              <a:t>язык</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12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26618"/>
            <a:ext cx="8352928" cy="998126"/>
          </a:xfrm>
        </p:spPr>
        <p:txBody>
          <a:bodyPr>
            <a:normAutofit fontScale="92500" lnSpcReduction="20000"/>
          </a:bodyPr>
          <a:lstStyle/>
          <a:p>
            <a:pPr marL="0" indent="0" algn="ctr">
              <a:buNone/>
            </a:pPr>
            <a:r>
              <a:rPr lang="ru-RU" sz="2400" b="1" dirty="0">
                <a:solidFill>
                  <a:srgbClr val="002060"/>
                </a:solidFill>
              </a:rPr>
              <a:t>Пример №4. Используя опорные упражнения, попробуйте </a:t>
            </a:r>
            <a:r>
              <a:rPr lang="ru-RU" sz="2400" b="1" dirty="0" smtClean="0">
                <a:solidFill>
                  <a:srgbClr val="002060"/>
                </a:solidFill>
              </a:rPr>
              <a:t>рассказать:</a:t>
            </a:r>
          </a:p>
          <a:p>
            <a:pPr marL="0" indent="0">
              <a:buNone/>
            </a:pPr>
            <a:r>
              <a:rPr lang="ru-RU" sz="2400" b="1" dirty="0" smtClean="0">
                <a:solidFill>
                  <a:srgbClr val="002060"/>
                </a:solidFill>
              </a:rPr>
              <a:t>об </a:t>
            </a:r>
            <a:r>
              <a:rPr lang="ru-RU" sz="2400" b="1" dirty="0">
                <a:solidFill>
                  <a:srgbClr val="002060"/>
                </a:solidFill>
              </a:rPr>
              <a:t>устройстве </a:t>
            </a:r>
            <a:r>
              <a:rPr lang="ru-RU" sz="2400" b="1" dirty="0" smtClean="0">
                <a:solidFill>
                  <a:srgbClr val="002060"/>
                </a:solidFill>
              </a:rPr>
              <a:t>автомобиля                       Классификации тракторов</a:t>
            </a:r>
            <a:endParaRPr lang="ru-RU" sz="2400"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8" y="1124743"/>
            <a:ext cx="4392488" cy="5250017"/>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566" y="1124744"/>
            <a:ext cx="4392807" cy="5112568"/>
          </a:xfrm>
          <a:prstGeom prst="rect">
            <a:avLst/>
          </a:prstGeom>
          <a:noFill/>
          <a:ln w="9525">
            <a:solidFill>
              <a:srgbClr val="666699"/>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817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344816" cy="1224136"/>
          </a:xfrm>
        </p:spPr>
        <p:txBody>
          <a:bodyPr/>
          <a:lstStyle/>
          <a:p>
            <a:r>
              <a:rPr lang="ru-RU" b="1" dirty="0" smtClean="0">
                <a:solidFill>
                  <a:srgbClr val="002060"/>
                </a:solidFill>
                <a:latin typeface="Times New Roman" panose="02020603050405020304" pitchFamily="18" charset="0"/>
                <a:cs typeface="Times New Roman" panose="02020603050405020304" pitchFamily="18" charset="0"/>
              </a:rPr>
              <a:t>Проблемы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rot="1522086">
            <a:off x="1893501" y="1532200"/>
            <a:ext cx="936104" cy="1186481"/>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78594" y="2908645"/>
            <a:ext cx="3816424" cy="124043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нехватка знаний по самой специальности (профессии</a:t>
            </a:r>
            <a:r>
              <a:rPr lang="ru-RU" sz="2400" dirty="0" smtClean="0">
                <a:solidFill>
                  <a:srgbClr val="002060"/>
                </a:solidFill>
                <a:latin typeface="Times New Roman" panose="02020603050405020304" pitchFamily="18" charset="0"/>
                <a:cs typeface="Times New Roman" panose="02020603050405020304" pitchFamily="18" charset="0"/>
              </a:rPr>
              <a:t>)</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6" name="Стрелка вниз 5"/>
          <p:cNvSpPr/>
          <p:nvPr/>
        </p:nvSpPr>
        <p:spPr>
          <a:xfrm rot="20318097">
            <a:off x="5967941" y="1454820"/>
            <a:ext cx="877472" cy="1108705"/>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716016" y="2908645"/>
            <a:ext cx="4032448" cy="124043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отсутствие </a:t>
            </a:r>
            <a:r>
              <a:rPr lang="ru-RU" sz="2400" dirty="0" smtClean="0">
                <a:solidFill>
                  <a:srgbClr val="002060"/>
                </a:solidFill>
                <a:latin typeface="Times New Roman" panose="02020603050405020304" pitchFamily="18" charset="0"/>
                <a:cs typeface="Times New Roman" panose="02020603050405020304" pitchFamily="18" charset="0"/>
              </a:rPr>
              <a:t>специальных учебников</a:t>
            </a:r>
            <a:endParaRPr lang="ru-RU" sz="2000" dirty="0">
              <a:solidFill>
                <a:srgbClr val="002060"/>
              </a:solidFill>
            </a:endParaRPr>
          </a:p>
        </p:txBody>
      </p:sp>
      <p:sp>
        <p:nvSpPr>
          <p:cNvPr id="3" name="Стрелка вниз 2"/>
          <p:cNvSpPr/>
          <p:nvPr/>
        </p:nvSpPr>
        <p:spPr>
          <a:xfrm>
            <a:off x="1979712" y="4293096"/>
            <a:ext cx="576064" cy="864096"/>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67544" y="5301208"/>
            <a:ext cx="3727474" cy="1296144"/>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к</a:t>
            </a:r>
            <a:r>
              <a:rPr lang="ru-RU" sz="2400" dirty="0" smtClean="0">
                <a:solidFill>
                  <a:srgbClr val="002060"/>
                </a:solidFill>
                <a:latin typeface="Times New Roman" panose="02020603050405020304" pitchFamily="18" charset="0"/>
                <a:cs typeface="Times New Roman" panose="02020603050405020304" pitchFamily="18" charset="0"/>
              </a:rPr>
              <a:t>онтакт с преподавателями </a:t>
            </a:r>
            <a:r>
              <a:rPr lang="ru-RU" sz="2400" dirty="0" err="1" smtClean="0">
                <a:solidFill>
                  <a:srgbClr val="002060"/>
                </a:solidFill>
                <a:latin typeface="Times New Roman" panose="02020603050405020304" pitchFamily="18" charset="0"/>
                <a:cs typeface="Times New Roman" panose="02020603050405020304" pitchFamily="18" charset="0"/>
              </a:rPr>
              <a:t>спецдисциплин</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6588224" y="4298885"/>
            <a:ext cx="576064" cy="858307"/>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860032" y="5301208"/>
            <a:ext cx="3888432" cy="144016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п</a:t>
            </a:r>
            <a:r>
              <a:rPr lang="ru-RU" sz="2400" dirty="0" smtClean="0">
                <a:solidFill>
                  <a:srgbClr val="002060"/>
                </a:solidFill>
                <a:latin typeface="Times New Roman" panose="02020603050405020304" pitchFamily="18" charset="0"/>
                <a:cs typeface="Times New Roman" panose="02020603050405020304" pitchFamily="18" charset="0"/>
              </a:rPr>
              <a:t>оиск информации в интернет-источниках, разработка методических материалов</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5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68" y="188640"/>
            <a:ext cx="7344816" cy="1224136"/>
          </a:xfrm>
        </p:spPr>
        <p:txBody>
          <a:bodyPr/>
          <a:lstStyle/>
          <a:p>
            <a:r>
              <a:rPr lang="ru-RU" b="1" dirty="0">
                <a:solidFill>
                  <a:srgbClr val="002060"/>
                </a:solidFill>
                <a:effectLst/>
                <a:latin typeface="Times New Roman" panose="02020603050405020304" pitchFamily="18" charset="0"/>
                <a:cs typeface="Times New Roman" panose="02020603050405020304" pitchFamily="18" charset="0"/>
              </a:rPr>
              <a:t>М</a:t>
            </a:r>
            <a:r>
              <a:rPr lang="ru-RU" b="1" dirty="0" smtClean="0">
                <a:solidFill>
                  <a:srgbClr val="002060"/>
                </a:solidFill>
                <a:effectLst/>
                <a:latin typeface="Times New Roman" panose="02020603050405020304" pitchFamily="18" charset="0"/>
                <a:cs typeface="Times New Roman" panose="02020603050405020304" pitchFamily="18" charset="0"/>
              </a:rPr>
              <a:t>етодические </a:t>
            </a:r>
            <a:r>
              <a:rPr lang="ru-RU" b="1" dirty="0">
                <a:solidFill>
                  <a:srgbClr val="002060"/>
                </a:solidFill>
                <a:effectLst/>
                <a:latin typeface="Times New Roman" panose="02020603050405020304" pitchFamily="18" charset="0"/>
                <a:cs typeface="Times New Roman" panose="02020603050405020304" pitchFamily="18" charset="0"/>
              </a:rPr>
              <a:t>приемы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rot="2250468">
            <a:off x="2758517" y="1180749"/>
            <a:ext cx="484632" cy="97840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89993" y="2195200"/>
            <a:ext cx="3327575" cy="1898362"/>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i="1" dirty="0">
                <a:solidFill>
                  <a:srgbClr val="002060"/>
                </a:solidFill>
                <a:latin typeface="Times New Roman" panose="02020603050405020304" pitchFamily="18" charset="0"/>
                <a:cs typeface="Times New Roman" panose="02020603050405020304" pitchFamily="18" charset="0"/>
              </a:rPr>
              <a:t>Прием «корзина идей» (понятий, имен...)</a:t>
            </a:r>
            <a:endParaRPr lang="ru-RU" sz="2200" dirty="0">
              <a:solidFill>
                <a:srgbClr val="002060"/>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Стрелка вниз 9"/>
          <p:cNvSpPr/>
          <p:nvPr/>
        </p:nvSpPr>
        <p:spPr>
          <a:xfrm rot="19898164">
            <a:off x="6823024" y="1037116"/>
            <a:ext cx="484632" cy="97840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463429" y="2071911"/>
            <a:ext cx="3501059" cy="142909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002060"/>
                </a:solidFill>
                <a:latin typeface="Times New Roman" panose="02020603050405020304" pitchFamily="18" charset="0"/>
                <a:cs typeface="Times New Roman" panose="02020603050405020304" pitchFamily="18" charset="0"/>
              </a:rPr>
              <a:t>Прием «Облако слов» </a:t>
            </a:r>
          </a:p>
          <a:p>
            <a:pPr algn="ctr"/>
            <a:r>
              <a:rPr lang="en-US" sz="2200" b="1" dirty="0" smtClean="0">
                <a:solidFill>
                  <a:schemeClr val="tx1"/>
                </a:solidFill>
                <a:latin typeface="Times New Roman" panose="02020603050405020304" pitchFamily="18" charset="0"/>
                <a:cs typeface="Times New Roman" panose="02020603050405020304" pitchFamily="18" charset="0"/>
                <a:hlinkClick r:id="rId2"/>
              </a:rPr>
              <a:t>https://wordscloud.pythonanywhere.com/</a:t>
            </a:r>
            <a:r>
              <a:rPr lang="ru-RU" sz="2200" b="1" dirty="0" smtClean="0">
                <a:solidFill>
                  <a:schemeClr val="tx1"/>
                </a:solidFill>
                <a:latin typeface="Times New Roman" panose="02020603050405020304" pitchFamily="18" charset="0"/>
                <a:cs typeface="Times New Roman" panose="02020603050405020304" pitchFamily="18" charset="0"/>
              </a:rPr>
              <a:t> </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C:\Users\Arina\Desktop\облако слов.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323" y="3152354"/>
            <a:ext cx="3000886" cy="196761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rina\Desktop\Device,car8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167314"/>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91" y="3645024"/>
            <a:ext cx="3324177" cy="24931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7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 calcmode="lin" valueType="num">
                                      <p:cBhvr>
                                        <p:cTn id="17" dur="1000" fill="hold"/>
                                        <p:tgtEl>
                                          <p:spTgt spid="6147"/>
                                        </p:tgtEl>
                                        <p:attrNameLst>
                                          <p:attrName>style.rotation</p:attrName>
                                        </p:attrNameLst>
                                      </p:cBhvr>
                                      <p:tavLst>
                                        <p:tav tm="0">
                                          <p:val>
                                            <p:fltVal val="90"/>
                                          </p:val>
                                        </p:tav>
                                        <p:tav tm="100000">
                                          <p:val>
                                            <p:fltVal val="0"/>
                                          </p:val>
                                        </p:tav>
                                      </p:tavLst>
                                    </p:anim>
                                    <p:animEffect transition="in" filter="fade">
                                      <p:cBhvr>
                                        <p:cTn id="18"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344816" cy="1080120"/>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84213"/>
            <a:ext cx="5832648" cy="56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190 человечков для презентации на прозрачном фо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8090"/>
            <a:ext cx="6762285"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5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ikiwiki.com/uploads/posts/2022-02/1644895989_1-fikiwiki-com-p-kartinka-spasibo-za-vnimanie-dlya-prezenta-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66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946108" y="1135047"/>
            <a:ext cx="3384376" cy="1872208"/>
          </a:xfrm>
          <a:prstGeom prst="ellipse">
            <a:avLst/>
          </a:prstGeom>
          <a:ln>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З</a:t>
            </a:r>
            <a:r>
              <a:rPr lang="ru-RU" sz="2400" dirty="0" smtClean="0">
                <a:solidFill>
                  <a:srgbClr val="002060"/>
                </a:solidFill>
                <a:latin typeface="Times New Roman" panose="02020603050405020304" pitchFamily="18" charset="0"/>
                <a:cs typeface="Times New Roman" panose="02020603050405020304" pitchFamily="18" charset="0"/>
              </a:rPr>
              <a:t>ачем </a:t>
            </a:r>
            <a:r>
              <a:rPr lang="ru-RU" sz="2400" dirty="0">
                <a:solidFill>
                  <a:srgbClr val="002060"/>
                </a:solidFill>
                <a:latin typeface="Times New Roman" panose="02020603050405020304" pitchFamily="18" charset="0"/>
                <a:cs typeface="Times New Roman" panose="02020603050405020304" pitchFamily="18" charset="0"/>
              </a:rPr>
              <a:t>нам изучать иностранный </a:t>
            </a:r>
            <a:r>
              <a:rPr lang="ru-RU" sz="2400" dirty="0" smtClean="0">
                <a:solidFill>
                  <a:srgbClr val="002060"/>
                </a:solidFill>
                <a:latin typeface="Times New Roman" panose="02020603050405020304" pitchFamily="18" charset="0"/>
                <a:cs typeface="Times New Roman" panose="02020603050405020304" pitchFamily="18" charset="0"/>
              </a:rPr>
              <a:t>язык</a:t>
            </a:r>
            <a:r>
              <a:rPr lang="ru-RU" dirty="0" smtClean="0">
                <a:solidFill>
                  <a:srgbClr val="002060"/>
                </a:solidFill>
              </a:rPr>
              <a:t>?</a:t>
            </a:r>
            <a:endParaRPr lang="ru-RU" dirty="0">
              <a:solidFill>
                <a:srgbClr val="002060"/>
              </a:solidFill>
            </a:endParaRPr>
          </a:p>
        </p:txBody>
      </p:sp>
      <p:sp>
        <p:nvSpPr>
          <p:cNvPr id="5" name="Овал 4"/>
          <p:cNvSpPr/>
          <p:nvPr/>
        </p:nvSpPr>
        <p:spPr>
          <a:xfrm>
            <a:off x="4936612" y="3429000"/>
            <a:ext cx="3595827" cy="1944216"/>
          </a:xfrm>
          <a:prstGeom prst="ellipse">
            <a:avLst/>
          </a:prstGeom>
          <a:ln>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К</a:t>
            </a:r>
            <a:r>
              <a:rPr lang="ru-RU" sz="2400" dirty="0" smtClean="0">
                <a:solidFill>
                  <a:srgbClr val="002060"/>
                </a:solidFill>
                <a:latin typeface="Times New Roman" panose="02020603050405020304" pitchFamily="18" charset="0"/>
                <a:cs typeface="Times New Roman" panose="02020603050405020304" pitchFamily="18" charset="0"/>
              </a:rPr>
              <a:t>ак </a:t>
            </a:r>
            <a:r>
              <a:rPr lang="ru-RU" sz="2400" dirty="0">
                <a:solidFill>
                  <a:srgbClr val="002060"/>
                </a:solidFill>
                <a:latin typeface="Times New Roman" panose="02020603050405020304" pitchFamily="18" charset="0"/>
                <a:cs typeface="Times New Roman" panose="02020603050405020304" pitchFamily="18" charset="0"/>
              </a:rPr>
              <a:t>он пригодиться нам в нашей будущей </a:t>
            </a:r>
            <a:r>
              <a:rPr lang="ru-RU" sz="2400" dirty="0" smtClean="0">
                <a:solidFill>
                  <a:srgbClr val="002060"/>
                </a:solidFill>
                <a:latin typeface="Times New Roman" panose="02020603050405020304" pitchFamily="18" charset="0"/>
                <a:cs typeface="Times New Roman" panose="02020603050405020304" pitchFamily="18" charset="0"/>
              </a:rPr>
              <a:t>профессии?</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1028" name="Picture 4" descr="190 человечков для презентации на прозрачном ф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260648"/>
            <a:ext cx="6485293"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54"/>
          <p:cNvSpPr>
            <a:spLocks noChangeArrowheads="1"/>
          </p:cNvSpPr>
          <p:nvPr/>
        </p:nvSpPr>
        <p:spPr bwMode="gray">
          <a:xfrm rot="3419336">
            <a:off x="1287437" y="5121928"/>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1" name="Text Box 255"/>
          <p:cNvSpPr txBox="1">
            <a:spLocks noChangeArrowheads="1"/>
          </p:cNvSpPr>
          <p:nvPr/>
        </p:nvSpPr>
        <p:spPr bwMode="gray">
          <a:xfrm>
            <a:off x="1350142" y="515367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4</a:t>
            </a:r>
          </a:p>
        </p:txBody>
      </p:sp>
      <p:sp>
        <p:nvSpPr>
          <p:cNvPr id="23" name="Rectangle 257"/>
          <p:cNvSpPr>
            <a:spLocks noChangeArrowheads="1"/>
          </p:cNvSpPr>
          <p:nvPr/>
        </p:nvSpPr>
        <p:spPr bwMode="gray">
          <a:xfrm rot="3419336">
            <a:off x="1103548" y="699066"/>
            <a:ext cx="484278" cy="547769"/>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37" name="Text Box 258"/>
          <p:cNvSpPr txBox="1">
            <a:spLocks noChangeArrowheads="1"/>
          </p:cNvSpPr>
          <p:nvPr/>
        </p:nvSpPr>
        <p:spPr bwMode="gray">
          <a:xfrm>
            <a:off x="2051720" y="739886"/>
            <a:ext cx="6265433" cy="461665"/>
          </a:xfrm>
          <a:prstGeom prst="rect">
            <a:avLst/>
          </a:prstGeom>
          <a:noFill/>
          <a:ln w="9525" algn="ctr">
            <a:noFill/>
            <a:miter lim="800000"/>
            <a:headEnd/>
            <a:tailEnd/>
          </a:ln>
          <a:effectLst/>
        </p:spPr>
        <p:txBody>
          <a:bodyPr wrap="none">
            <a:spAutoFit/>
          </a:bodyPr>
          <a:lstStyle/>
          <a:p>
            <a:pPr eaLnBrk="0" hangingPunct="0"/>
            <a:r>
              <a:rPr lang="ru-RU" sz="2400" dirty="0" smtClean="0">
                <a:latin typeface="Times New Roman" panose="02020603050405020304" pitchFamily="18" charset="0"/>
                <a:cs typeface="Times New Roman" panose="02020603050405020304" pitchFamily="18" charset="0"/>
              </a:rPr>
              <a:t>Предусмотрен стандартом и учебным планом;</a:t>
            </a:r>
            <a:endParaRPr lang="en-US" sz="2400" dirty="0">
              <a:latin typeface="Times New Roman" panose="02020603050405020304" pitchFamily="18" charset="0"/>
              <a:cs typeface="Times New Roman" panose="02020603050405020304" pitchFamily="18" charset="0"/>
            </a:endParaRPr>
          </a:p>
        </p:txBody>
      </p:sp>
      <p:sp>
        <p:nvSpPr>
          <p:cNvPr id="38" name="Text Box 259"/>
          <p:cNvSpPr txBox="1">
            <a:spLocks noChangeArrowheads="1"/>
          </p:cNvSpPr>
          <p:nvPr/>
        </p:nvSpPr>
        <p:spPr bwMode="gray">
          <a:xfrm>
            <a:off x="1178233" y="744351"/>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43" name="Rectangle 261"/>
          <p:cNvSpPr>
            <a:spLocks noChangeArrowheads="1"/>
          </p:cNvSpPr>
          <p:nvPr/>
        </p:nvSpPr>
        <p:spPr bwMode="gray">
          <a:xfrm rot="3419336">
            <a:off x="1203726" y="2117469"/>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44" name="Text Box 262"/>
          <p:cNvSpPr txBox="1">
            <a:spLocks noChangeArrowheads="1"/>
          </p:cNvSpPr>
          <p:nvPr/>
        </p:nvSpPr>
        <p:spPr bwMode="gray">
          <a:xfrm>
            <a:off x="1363076" y="2164929"/>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2</a:t>
            </a:r>
          </a:p>
        </p:txBody>
      </p:sp>
      <p:sp>
        <p:nvSpPr>
          <p:cNvPr id="46" name="Rectangle 264"/>
          <p:cNvSpPr>
            <a:spLocks noChangeArrowheads="1"/>
          </p:cNvSpPr>
          <p:nvPr/>
        </p:nvSpPr>
        <p:spPr bwMode="gray">
          <a:xfrm rot="3419336">
            <a:off x="1232557" y="345810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47" name="Text Box 265"/>
          <p:cNvSpPr txBox="1">
            <a:spLocks noChangeArrowheads="1"/>
          </p:cNvSpPr>
          <p:nvPr/>
        </p:nvSpPr>
        <p:spPr bwMode="gray">
          <a:xfrm>
            <a:off x="1355239" y="3489851"/>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51" name="Text Box 269"/>
          <p:cNvSpPr txBox="1">
            <a:spLocks noChangeArrowheads="1"/>
          </p:cNvSpPr>
          <p:nvPr/>
        </p:nvSpPr>
        <p:spPr bwMode="gray">
          <a:xfrm>
            <a:off x="2059821" y="2034965"/>
            <a:ext cx="3956789" cy="461665"/>
          </a:xfrm>
          <a:prstGeom prst="rect">
            <a:avLst/>
          </a:prstGeom>
          <a:noFill/>
          <a:ln w="9525" algn="ctr">
            <a:noFill/>
            <a:miter lim="800000"/>
            <a:headEnd/>
            <a:tailEnd/>
          </a:ln>
          <a:effectLst/>
        </p:spPr>
        <p:txBody>
          <a:bodyPr wrap="none">
            <a:spAutoFit/>
          </a:bodyPr>
          <a:lstStyle/>
          <a:p>
            <a:pPr eaLnBrk="0" hangingPunct="0"/>
            <a:r>
              <a:rPr lang="ru-RU" sz="2400" dirty="0" smtClean="0">
                <a:latin typeface="Times New Roman" panose="02020603050405020304" pitchFamily="18" charset="0"/>
                <a:cs typeface="Times New Roman" panose="02020603050405020304" pitchFamily="18" charset="0"/>
              </a:rPr>
              <a:t>Нужен для общего развития</a:t>
            </a:r>
            <a:r>
              <a:rPr lang="ru-RU" sz="2400" dirty="0" smtClean="0">
                <a:latin typeface="Arial" charset="0"/>
              </a:rPr>
              <a:t>;</a:t>
            </a:r>
            <a:endParaRPr lang="en-US" sz="2400" dirty="0">
              <a:latin typeface="Arial" charset="0"/>
            </a:endParaRPr>
          </a:p>
        </p:txBody>
      </p:sp>
      <p:sp>
        <p:nvSpPr>
          <p:cNvPr id="52" name="Text Box 270"/>
          <p:cNvSpPr txBox="1">
            <a:spLocks noChangeArrowheads="1"/>
          </p:cNvSpPr>
          <p:nvPr/>
        </p:nvSpPr>
        <p:spPr bwMode="gray">
          <a:xfrm>
            <a:off x="1965387" y="3118286"/>
            <a:ext cx="6496655" cy="1200329"/>
          </a:xfrm>
          <a:prstGeom prst="rect">
            <a:avLst/>
          </a:prstGeom>
          <a:noFill/>
          <a:ln w="9525" algn="ctr">
            <a:noFill/>
            <a:miter lim="800000"/>
            <a:headEnd/>
            <a:tailEnd/>
          </a:ln>
          <a:effectLst/>
        </p:spPr>
        <p:txBody>
          <a:bodyPr wrap="square">
            <a:spAutoFit/>
          </a:bodyPr>
          <a:lstStyle/>
          <a:p>
            <a:pPr eaLnBrk="0" hangingPunct="0"/>
            <a:r>
              <a:rPr lang="ru-RU" sz="2400" dirty="0" smtClean="0">
                <a:latin typeface="Times New Roman" panose="02020603050405020304" pitchFamily="18" charset="0"/>
                <a:cs typeface="Times New Roman" panose="02020603050405020304" pitchFamily="18" charset="0"/>
              </a:rPr>
              <a:t>Владение иностранным языком становится одной из важнейших ключевых компетентностей современного человека;</a:t>
            </a:r>
          </a:p>
        </p:txBody>
      </p:sp>
      <p:sp>
        <p:nvSpPr>
          <p:cNvPr id="53" name="Text Box 271"/>
          <p:cNvSpPr txBox="1">
            <a:spLocks noChangeArrowheads="1"/>
          </p:cNvSpPr>
          <p:nvPr/>
        </p:nvSpPr>
        <p:spPr bwMode="gray">
          <a:xfrm>
            <a:off x="1956442" y="4403346"/>
            <a:ext cx="6505600" cy="1938992"/>
          </a:xfrm>
          <a:prstGeom prst="rect">
            <a:avLst/>
          </a:prstGeom>
          <a:noFill/>
          <a:ln w="9525" algn="ctr">
            <a:noFill/>
            <a:miter lim="800000"/>
            <a:headEnd/>
            <a:tailEnd/>
          </a:ln>
          <a:effectLst/>
        </p:spPr>
        <p:txBody>
          <a:bodyPr wrap="square">
            <a:spAutoFit/>
          </a:bodyPr>
          <a:lstStyle/>
          <a:p>
            <a:pPr eaLnBrk="0" hangingPunct="0"/>
            <a:r>
              <a:rPr lang="ru-RU" sz="2400" dirty="0">
                <a:latin typeface="Times New Roman" panose="02020603050405020304" pitchFamily="18" charset="0"/>
                <a:cs typeface="Times New Roman" panose="02020603050405020304" pitchFamily="18" charset="0"/>
              </a:rPr>
              <a:t>И</a:t>
            </a:r>
            <a:r>
              <a:rPr lang="ru-RU" sz="2400" dirty="0" smtClean="0">
                <a:latin typeface="Times New Roman" panose="02020603050405020304" pitchFamily="18" charset="0"/>
                <a:cs typeface="Times New Roman" panose="02020603050405020304" pitchFamily="18" charset="0"/>
              </a:rPr>
              <a:t>зучение </a:t>
            </a:r>
            <a:r>
              <a:rPr lang="ru-RU" sz="2400" dirty="0">
                <a:latin typeface="Times New Roman" panose="02020603050405020304" pitchFamily="18" charset="0"/>
                <a:cs typeface="Times New Roman" panose="02020603050405020304" pitchFamily="18" charset="0"/>
              </a:rPr>
              <a:t>иностранного языка помогает воспитывать у обучающихся трудолюбие, развивает умение общаться, работать в группе, находить и анализировать нужную информацию, развивает память и </a:t>
            </a:r>
            <a:r>
              <a:rPr lang="ru-RU" sz="2400" dirty="0" smtClean="0">
                <a:latin typeface="Times New Roman" panose="02020603050405020304" pitchFamily="18" charset="0"/>
                <a:cs typeface="Times New Roman" panose="02020603050405020304" pitchFamily="18" charset="0"/>
              </a:rPr>
              <a:t>мышление </a:t>
            </a:r>
            <a:endParaRPr lang="en-US" sz="24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344816" cy="1224136"/>
          </a:xfrm>
        </p:spPr>
        <p:txBody>
          <a:bodyPr>
            <a:noAutofit/>
          </a:bodyPr>
          <a:lstStyle/>
          <a:p>
            <a:r>
              <a:rPr lang="ru-RU" sz="2000" b="1" dirty="0" smtClean="0">
                <a:solidFill>
                  <a:srgbClr val="04374A"/>
                </a:solidFill>
                <a:effectLst/>
                <a:latin typeface="Times New Roman" panose="02020603050405020304" pitchFamily="18" charset="0"/>
                <a:cs typeface="Times New Roman" panose="02020603050405020304" pitchFamily="18" charset="0"/>
              </a:rPr>
              <a:t>«Внедрение </a:t>
            </a:r>
            <a:r>
              <a:rPr lang="ru-RU" sz="2000" b="1" dirty="0">
                <a:solidFill>
                  <a:srgbClr val="04374A"/>
                </a:solidFill>
                <a:effectLst/>
                <a:latin typeface="Times New Roman" panose="02020603050405020304" pitchFamily="18" charset="0"/>
                <a:cs typeface="Times New Roman" panose="02020603050405020304" pitchFamily="18" charset="0"/>
              </a:rPr>
              <a:t>методики преподавания общеобразовательных дисциплин с учетом профессиональной направленности </a:t>
            </a:r>
            <a:r>
              <a:rPr lang="ru-RU" sz="2000" b="1" dirty="0" smtClean="0">
                <a:solidFill>
                  <a:srgbClr val="04374A"/>
                </a:solidFill>
                <a:effectLst/>
                <a:latin typeface="Times New Roman" panose="02020603050405020304" pitchFamily="18" charset="0"/>
                <a:cs typeface="Times New Roman" panose="02020603050405020304" pitchFamily="18" charset="0"/>
              </a:rPr>
              <a:t>образовательных </a:t>
            </a:r>
            <a:r>
              <a:rPr lang="ru-RU" sz="2000" b="1" dirty="0">
                <a:solidFill>
                  <a:srgbClr val="04374A"/>
                </a:solidFill>
                <a:effectLst/>
                <a:latin typeface="Times New Roman" panose="02020603050405020304" pitchFamily="18" charset="0"/>
                <a:cs typeface="Times New Roman" panose="02020603050405020304" pitchFamily="18" charset="0"/>
              </a:rPr>
              <a:t>п</a:t>
            </a:r>
            <a:r>
              <a:rPr lang="ru-RU" sz="2000" b="1" dirty="0" smtClean="0">
                <a:solidFill>
                  <a:srgbClr val="04374A"/>
                </a:solidFill>
                <a:effectLst/>
                <a:latin typeface="Times New Roman" panose="02020603050405020304" pitchFamily="18" charset="0"/>
                <a:cs typeface="Times New Roman" panose="02020603050405020304" pitchFamily="18" charset="0"/>
              </a:rPr>
              <a:t>рограмм </a:t>
            </a:r>
            <a:r>
              <a:rPr lang="ru-RU" sz="2000" b="1" dirty="0">
                <a:solidFill>
                  <a:srgbClr val="04374A"/>
                </a:solidFill>
                <a:effectLst/>
                <a:latin typeface="Times New Roman" panose="02020603050405020304" pitchFamily="18" charset="0"/>
                <a:cs typeface="Times New Roman" panose="02020603050405020304" pitchFamily="18" charset="0"/>
              </a:rPr>
              <a:t>СПО</a:t>
            </a:r>
            <a:endParaRPr lang="ru-RU" sz="2000" b="1" dirty="0">
              <a:solidFill>
                <a:srgbClr val="04374A"/>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67544" y="1484784"/>
            <a:ext cx="35283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Технический профиль</a:t>
            </a:r>
            <a:endParaRPr lang="ru-RU" dirty="0"/>
          </a:p>
        </p:txBody>
      </p:sp>
      <p:sp>
        <p:nvSpPr>
          <p:cNvPr id="7" name="Прямоугольник 6"/>
          <p:cNvSpPr/>
          <p:nvPr/>
        </p:nvSpPr>
        <p:spPr>
          <a:xfrm>
            <a:off x="5364088" y="1484784"/>
            <a:ext cx="32403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Социально-экономический</a:t>
            </a:r>
            <a:endParaRPr lang="ru-RU" dirty="0"/>
          </a:p>
        </p:txBody>
      </p:sp>
      <p:sp>
        <p:nvSpPr>
          <p:cNvPr id="8" name="Стрелка вниз 7"/>
          <p:cNvSpPr/>
          <p:nvPr/>
        </p:nvSpPr>
        <p:spPr>
          <a:xfrm>
            <a:off x="1963365" y="2132856"/>
            <a:ext cx="4680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984268" y="2119322"/>
            <a:ext cx="39604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67544" y="2852936"/>
            <a:ext cx="79208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ОК 01-09</a:t>
            </a:r>
            <a:endParaRPr lang="ru-RU" dirty="0"/>
          </a:p>
        </p:txBody>
      </p:sp>
      <p:sp>
        <p:nvSpPr>
          <p:cNvPr id="11" name="Стрелка вниз 10"/>
          <p:cNvSpPr/>
          <p:nvPr/>
        </p:nvSpPr>
        <p:spPr>
          <a:xfrm>
            <a:off x="2024717" y="3560577"/>
            <a:ext cx="45005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6984268" y="3560577"/>
            <a:ext cx="39604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491880" y="4280657"/>
            <a:ext cx="2158353"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ПК - ? </a:t>
            </a:r>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15" y="4437112"/>
            <a:ext cx="3302157" cy="195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budumamoi.com/wp-content/uploads/2018/04/mastera-i-klientki-v-parikmahersk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076" y="4437112"/>
            <a:ext cx="283737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2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404664"/>
            <a:ext cx="7344816" cy="3384376"/>
          </a:xfrm>
        </p:spPr>
        <p:txBody>
          <a:bodyPr>
            <a:normAutofit/>
          </a:bodyPr>
          <a:lstStyle/>
          <a:p>
            <a:pPr marL="0" indent="0" algn="ctr">
              <a:buNone/>
            </a:pPr>
            <a:r>
              <a:rPr lang="ru-RU" b="1" dirty="0">
                <a:solidFill>
                  <a:srgbClr val="002060"/>
                </a:solidFill>
                <a:latin typeface="Times New Roman" panose="02020603050405020304" pitchFamily="18" charset="0"/>
                <a:cs typeface="Times New Roman" panose="02020603050405020304" pitchFamily="18" charset="0"/>
              </a:rPr>
              <a:t>З</a:t>
            </a:r>
            <a:r>
              <a:rPr lang="ru-RU" b="1" dirty="0" smtClean="0">
                <a:solidFill>
                  <a:srgbClr val="002060"/>
                </a:solidFill>
                <a:latin typeface="Times New Roman" panose="02020603050405020304" pitchFamily="18" charset="0"/>
                <a:cs typeface="Times New Roman" panose="02020603050405020304" pitchFamily="18" charset="0"/>
              </a:rPr>
              <a:t>адания </a:t>
            </a:r>
            <a:r>
              <a:rPr lang="ru-RU" b="1" dirty="0">
                <a:solidFill>
                  <a:srgbClr val="002060"/>
                </a:solidFill>
                <a:latin typeface="Times New Roman" panose="02020603050405020304" pitchFamily="18" charset="0"/>
                <a:cs typeface="Times New Roman" panose="02020603050405020304" pitchFamily="18" charset="0"/>
              </a:rPr>
              <a:t>профессиональной </a:t>
            </a:r>
            <a:r>
              <a:rPr lang="ru-RU" b="1" dirty="0" smtClean="0">
                <a:solidFill>
                  <a:srgbClr val="002060"/>
                </a:solidFill>
                <a:latin typeface="Times New Roman" panose="02020603050405020304" pitchFamily="18" charset="0"/>
                <a:cs typeface="Times New Roman" panose="02020603050405020304" pitchFamily="18" charset="0"/>
              </a:rPr>
              <a:t>направленности </a:t>
            </a:r>
          </a:p>
        </p:txBody>
      </p:sp>
      <p:sp>
        <p:nvSpPr>
          <p:cNvPr id="4" name="Стрелка вниз 3"/>
          <p:cNvSpPr/>
          <p:nvPr/>
        </p:nvSpPr>
        <p:spPr>
          <a:xfrm rot="2079747">
            <a:off x="1646843" y="1756703"/>
            <a:ext cx="893376" cy="1318183"/>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179512" y="3429000"/>
            <a:ext cx="3096344" cy="1918672"/>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anose="02020603050405020304" pitchFamily="18" charset="0"/>
                <a:cs typeface="Times New Roman" panose="02020603050405020304" pitchFamily="18" charset="0"/>
              </a:rPr>
              <a:t>работа с лексическим или грамматическим </a:t>
            </a:r>
            <a:r>
              <a:rPr lang="ru-RU" sz="2000" b="1" dirty="0" smtClean="0">
                <a:solidFill>
                  <a:schemeClr val="tx1"/>
                </a:solidFill>
                <a:latin typeface="Times New Roman" panose="02020603050405020304" pitchFamily="18" charset="0"/>
                <a:cs typeface="Times New Roman" panose="02020603050405020304" pitchFamily="18" charset="0"/>
              </a:rPr>
              <a:t>материалом </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dirty="0"/>
          </a:p>
        </p:txBody>
      </p:sp>
      <p:sp>
        <p:nvSpPr>
          <p:cNvPr id="7" name="Стрелка вниз 6"/>
          <p:cNvSpPr/>
          <p:nvPr/>
        </p:nvSpPr>
        <p:spPr>
          <a:xfrm>
            <a:off x="4231515" y="1988840"/>
            <a:ext cx="792088" cy="1543282"/>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3275856" y="4228915"/>
            <a:ext cx="2736304" cy="1944217"/>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anose="02020603050405020304" pitchFamily="18" charset="0"/>
                <a:cs typeface="Times New Roman" panose="02020603050405020304" pitchFamily="18" charset="0"/>
              </a:rPr>
              <a:t>работа с </a:t>
            </a:r>
            <a:r>
              <a:rPr lang="ru-RU" sz="2000" b="1" dirty="0" smtClean="0">
                <a:solidFill>
                  <a:schemeClr val="tx1"/>
                </a:solidFill>
                <a:latin typeface="Times New Roman" panose="02020603050405020304" pitchFamily="18" charset="0"/>
                <a:cs typeface="Times New Roman" panose="02020603050405020304" pitchFamily="18" charset="0"/>
              </a:rPr>
              <a:t>текстом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0" name="Стрелка вниз 9"/>
          <p:cNvSpPr/>
          <p:nvPr/>
        </p:nvSpPr>
        <p:spPr>
          <a:xfrm rot="20005615">
            <a:off x="6669567" y="1682302"/>
            <a:ext cx="822756" cy="142066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012160" y="3250061"/>
            <a:ext cx="3075380" cy="2097611"/>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smtClean="0">
                <a:solidFill>
                  <a:schemeClr val="tx1"/>
                </a:solidFill>
                <a:latin typeface="Times New Roman" panose="02020603050405020304" pitchFamily="18" charset="0"/>
                <a:cs typeface="Times New Roman" panose="02020603050405020304" pitchFamily="18" charset="0"/>
              </a:rPr>
              <a:t>составление </a:t>
            </a:r>
            <a:r>
              <a:rPr lang="ru-RU" sz="2000" b="1" dirty="0">
                <a:solidFill>
                  <a:schemeClr val="tx1"/>
                </a:solidFill>
                <a:latin typeface="Times New Roman" panose="02020603050405020304" pitchFamily="18" charset="0"/>
                <a:cs typeface="Times New Roman" panose="02020603050405020304" pitchFamily="18" charset="0"/>
              </a:rPr>
              <a:t>монологического или диалогического </a:t>
            </a:r>
            <a:r>
              <a:rPr lang="ru-RU" sz="2000" b="1" dirty="0" smtClean="0">
                <a:solidFill>
                  <a:schemeClr val="tx1"/>
                </a:solidFill>
                <a:latin typeface="Times New Roman" panose="02020603050405020304" pitchFamily="18" charset="0"/>
                <a:cs typeface="Times New Roman" panose="02020603050405020304" pitchFamily="18" charset="0"/>
              </a:rPr>
              <a:t>высказывания </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sz="1600" dirty="0"/>
          </a:p>
        </p:txBody>
      </p:sp>
    </p:spTree>
    <p:extLst>
      <p:ext uri="{BB962C8B-B14F-4D97-AF65-F5344CB8AC3E}">
        <p14:creationId xmlns:p14="http://schemas.microsoft.com/office/powerpoint/2010/main" val="381471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548"/>
            <a:ext cx="8712968" cy="1653276"/>
          </a:xfrm>
        </p:spPr>
        <p:txBody>
          <a:bodyPr>
            <a:noAutofit/>
          </a:bodyPr>
          <a:lstStyle/>
          <a:p>
            <a:r>
              <a:rPr lang="ru-RU" sz="2800" b="1" i="1" dirty="0">
                <a:solidFill>
                  <a:srgbClr val="002060"/>
                </a:solidFill>
                <a:effectLst/>
                <a:latin typeface="Times New Roman" panose="02020603050405020304" pitchFamily="18" charset="0"/>
                <a:cs typeface="Times New Roman" panose="02020603050405020304" pitchFamily="18" charset="0"/>
              </a:rPr>
              <a:t>С</a:t>
            </a:r>
            <a:r>
              <a:rPr lang="ru-RU" sz="2800" b="1" i="1" dirty="0" smtClean="0">
                <a:solidFill>
                  <a:srgbClr val="002060"/>
                </a:solidFill>
                <a:effectLst/>
                <a:latin typeface="Times New Roman" panose="02020603050405020304" pitchFamily="18" charset="0"/>
                <a:cs typeface="Times New Roman" panose="02020603050405020304" pitchFamily="18" charset="0"/>
              </a:rPr>
              <a:t>пециальность </a:t>
            </a:r>
            <a:r>
              <a:rPr lang="ru-RU" sz="2800" b="1" i="1" dirty="0">
                <a:solidFill>
                  <a:srgbClr val="002060"/>
                </a:solidFill>
                <a:effectLst/>
                <a:latin typeface="Times New Roman" panose="02020603050405020304" pitchFamily="18" charset="0"/>
                <a:cs typeface="Times New Roman" panose="02020603050405020304" pitchFamily="18" charset="0"/>
              </a:rPr>
              <a:t>35.02.16 </a:t>
            </a:r>
            <a:r>
              <a:rPr lang="ru-RU" sz="2800" b="1" i="1" dirty="0" smtClean="0">
                <a:solidFill>
                  <a:srgbClr val="002060"/>
                </a:solidFill>
                <a:effectLst/>
                <a:latin typeface="Times New Roman" panose="02020603050405020304" pitchFamily="18" charset="0"/>
                <a:cs typeface="Times New Roman" panose="02020603050405020304" pitchFamily="18" charset="0"/>
              </a:rPr>
              <a:t/>
            </a:r>
            <a:br>
              <a:rPr lang="ru-RU" sz="2800" b="1" i="1" dirty="0" smtClean="0">
                <a:solidFill>
                  <a:srgbClr val="002060"/>
                </a:solidFill>
                <a:effectLst/>
                <a:latin typeface="Times New Roman" panose="02020603050405020304" pitchFamily="18" charset="0"/>
                <a:cs typeface="Times New Roman" panose="02020603050405020304" pitchFamily="18" charset="0"/>
              </a:rPr>
            </a:br>
            <a:r>
              <a:rPr lang="ru-RU" sz="2800" b="1" i="1" dirty="0" smtClean="0">
                <a:solidFill>
                  <a:srgbClr val="002060"/>
                </a:solidFill>
                <a:effectLst/>
                <a:latin typeface="Times New Roman" panose="02020603050405020304" pitchFamily="18" charset="0"/>
                <a:cs typeface="Times New Roman" panose="02020603050405020304" pitchFamily="18" charset="0"/>
              </a:rPr>
              <a:t>«</a:t>
            </a:r>
            <a:r>
              <a:rPr lang="ru-RU" sz="2800" b="1" i="1" dirty="0">
                <a:solidFill>
                  <a:srgbClr val="002060"/>
                </a:solidFill>
                <a:effectLst/>
                <a:latin typeface="Times New Roman" panose="02020603050405020304" pitchFamily="18" charset="0"/>
                <a:cs typeface="Times New Roman" panose="02020603050405020304" pitchFamily="18" charset="0"/>
              </a:rPr>
              <a:t>Эксплуатация и ремонт сельскохозяйственной техники и оборудования».</a:t>
            </a:r>
            <a:endParaRPr lang="ru-RU" sz="2800" b="1" i="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0" y="1988840"/>
            <a:ext cx="7344816" cy="3816424"/>
          </a:xfrm>
        </p:spPr>
        <p:txBody>
          <a:bodyPr>
            <a:noAutofit/>
          </a:bodyPr>
          <a:lstStyle/>
          <a:p>
            <a:pPr marL="0" indent="0">
              <a:buNone/>
            </a:pPr>
            <a:r>
              <a:rPr lang="ru-RU" sz="3600" dirty="0">
                <a:solidFill>
                  <a:schemeClr val="tx1"/>
                </a:solidFill>
                <a:latin typeface="Times New Roman" panose="02020603050405020304" pitchFamily="18" charset="0"/>
                <a:cs typeface="Times New Roman" panose="02020603050405020304" pitchFamily="18" charset="0"/>
              </a:rPr>
              <a:t>Обучающиеся </a:t>
            </a:r>
            <a:r>
              <a:rPr lang="ru-RU" sz="3600" dirty="0" smtClean="0">
                <a:solidFill>
                  <a:schemeClr val="tx1"/>
                </a:solidFill>
                <a:latin typeface="Times New Roman" panose="02020603050405020304" pitchFamily="18" charset="0"/>
                <a:cs typeface="Times New Roman" panose="02020603050405020304" pitchFamily="18" charset="0"/>
              </a:rPr>
              <a:t>знакомятся с:</a:t>
            </a:r>
          </a:p>
          <a:p>
            <a:pPr>
              <a:buFontTx/>
              <a:buChar char="-"/>
            </a:pPr>
            <a:r>
              <a:rPr lang="ru-RU" sz="3600" dirty="0" smtClean="0">
                <a:solidFill>
                  <a:schemeClr val="tx1"/>
                </a:solidFill>
                <a:latin typeface="Times New Roman" panose="02020603050405020304" pitchFamily="18" charset="0"/>
                <a:cs typeface="Times New Roman" panose="02020603050405020304" pitchFamily="18" charset="0"/>
              </a:rPr>
              <a:t>различными с/х </a:t>
            </a:r>
            <a:r>
              <a:rPr lang="ru-RU" sz="3600" dirty="0">
                <a:solidFill>
                  <a:schemeClr val="tx1"/>
                </a:solidFill>
                <a:latin typeface="Times New Roman" panose="02020603050405020304" pitchFamily="18" charset="0"/>
                <a:cs typeface="Times New Roman" panose="02020603050405020304" pitchFamily="18" charset="0"/>
              </a:rPr>
              <a:t>предприятиями, </a:t>
            </a:r>
            <a:endParaRPr lang="ru-RU" sz="3600" dirty="0" smtClean="0">
              <a:solidFill>
                <a:schemeClr val="tx1"/>
              </a:solidFill>
              <a:latin typeface="Times New Roman" panose="02020603050405020304" pitchFamily="18" charset="0"/>
              <a:cs typeface="Times New Roman" panose="02020603050405020304" pitchFamily="18" charset="0"/>
            </a:endParaRPr>
          </a:p>
          <a:p>
            <a:pPr>
              <a:buFontTx/>
              <a:buChar char="-"/>
            </a:pPr>
            <a:r>
              <a:rPr lang="ru-RU" sz="3600" dirty="0" smtClean="0">
                <a:solidFill>
                  <a:schemeClr val="tx1"/>
                </a:solidFill>
                <a:latin typeface="Times New Roman" panose="02020603050405020304" pitchFamily="18" charset="0"/>
                <a:cs typeface="Times New Roman" panose="02020603050405020304" pitchFamily="18" charset="0"/>
              </a:rPr>
              <a:t>техническими характеристиками с/х техники и оборудования;  </a:t>
            </a:r>
          </a:p>
          <a:p>
            <a:pPr>
              <a:buFontTx/>
              <a:buChar char="-"/>
            </a:pPr>
            <a:r>
              <a:rPr lang="ru-RU" sz="3600" dirty="0" smtClean="0">
                <a:solidFill>
                  <a:schemeClr val="tx1"/>
                </a:solidFill>
                <a:latin typeface="Times New Roman" panose="02020603050405020304" pitchFamily="18" charset="0"/>
                <a:cs typeface="Times New Roman" panose="02020603050405020304" pitchFamily="18" charset="0"/>
              </a:rPr>
              <a:t>с </a:t>
            </a:r>
            <a:r>
              <a:rPr lang="ru-RU" sz="3600" dirty="0">
                <a:solidFill>
                  <a:schemeClr val="tx1"/>
                </a:solidFill>
                <a:latin typeface="Times New Roman" panose="02020603050405020304" pitchFamily="18" charset="0"/>
                <a:cs typeface="Times New Roman" panose="02020603050405020304" pitchFamily="18" charset="0"/>
              </a:rPr>
              <a:t>общим устройством </a:t>
            </a:r>
            <a:r>
              <a:rPr lang="ru-RU" sz="3600" dirty="0" smtClean="0">
                <a:solidFill>
                  <a:schemeClr val="tx1"/>
                </a:solidFill>
                <a:latin typeface="Times New Roman" panose="02020603050405020304" pitchFamily="18" charset="0"/>
                <a:cs typeface="Times New Roman" panose="02020603050405020304" pitchFamily="18" charset="0"/>
              </a:rPr>
              <a:t>с/х </a:t>
            </a:r>
            <a:r>
              <a:rPr lang="ru-RU" sz="3600" dirty="0">
                <a:solidFill>
                  <a:schemeClr val="tx1"/>
                </a:solidFill>
                <a:latin typeface="Times New Roman" panose="02020603050405020304" pitchFamily="18" charset="0"/>
                <a:cs typeface="Times New Roman" panose="02020603050405020304" pitchFamily="18" charset="0"/>
              </a:rPr>
              <a:t>машин и оборудования. </a:t>
            </a:r>
          </a:p>
        </p:txBody>
      </p:sp>
    </p:spTree>
    <p:extLst>
      <p:ext uri="{BB962C8B-B14F-4D97-AF65-F5344CB8AC3E}">
        <p14:creationId xmlns:p14="http://schemas.microsoft.com/office/powerpoint/2010/main" val="106195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6477" y="116632"/>
            <a:ext cx="4536503" cy="1621344"/>
          </a:xfrm>
        </p:spPr>
        <p:txBody>
          <a:bodyPr>
            <a:normAutofit fontScale="47500" lnSpcReduction="20000"/>
          </a:bodyPr>
          <a:lstStyle/>
          <a:p>
            <a:pPr marL="0" indent="0">
              <a:buNone/>
            </a:pPr>
            <a:r>
              <a:rPr lang="ru-RU" dirty="0" smtClean="0">
                <a:solidFill>
                  <a:schemeClr val="tx1"/>
                </a:solidFill>
                <a:latin typeface="Times New Roman" panose="02020603050405020304" pitchFamily="18" charset="0"/>
                <a:cs typeface="Times New Roman" panose="02020603050405020304" pitchFamily="18" charset="0"/>
              </a:rPr>
              <a:t>Варианты заданий:</a:t>
            </a:r>
            <a:endParaRPr lang="ru-RU" dirty="0">
              <a:solidFill>
                <a:schemeClr val="tx1"/>
              </a:solidFill>
              <a:latin typeface="Times New Roman" panose="02020603050405020304" pitchFamily="18" charset="0"/>
              <a:cs typeface="Times New Roman" panose="02020603050405020304" pitchFamily="18" charset="0"/>
            </a:endParaRPr>
          </a:p>
          <a:p>
            <a:pPr lvl="0"/>
            <a:r>
              <a:rPr lang="ru-RU" dirty="0">
                <a:solidFill>
                  <a:schemeClr val="tx1"/>
                </a:solidFill>
                <a:latin typeface="Times New Roman" panose="02020603050405020304" pitchFamily="18" charset="0"/>
                <a:cs typeface="Times New Roman" panose="02020603050405020304" pitchFamily="18" charset="0"/>
              </a:rPr>
              <a:t>перевод слов с английского на русский или наоборот; </a:t>
            </a:r>
          </a:p>
          <a:p>
            <a:pPr lvl="0"/>
            <a:r>
              <a:rPr lang="ru-RU" dirty="0">
                <a:solidFill>
                  <a:schemeClr val="tx1"/>
                </a:solidFill>
                <a:latin typeface="Times New Roman" panose="02020603050405020304" pitchFamily="18" charset="0"/>
                <a:cs typeface="Times New Roman" panose="02020603050405020304" pitchFamily="18" charset="0"/>
              </a:rPr>
              <a:t>сопоставление картинок, фотографий, символов с терминами; </a:t>
            </a:r>
          </a:p>
          <a:p>
            <a:pPr lvl="0"/>
            <a:r>
              <a:rPr lang="ru-RU" dirty="0">
                <a:solidFill>
                  <a:schemeClr val="tx1"/>
                </a:solidFill>
                <a:latin typeface="Times New Roman" panose="02020603050405020304" pitchFamily="18" charset="0"/>
                <a:cs typeface="Times New Roman" panose="02020603050405020304" pitchFamily="18" charset="0"/>
              </a:rPr>
              <a:t>сопоставление синонимов или антонимов; </a:t>
            </a:r>
          </a:p>
          <a:p>
            <a:pPr lvl="0"/>
            <a:r>
              <a:rPr lang="ru-RU" dirty="0">
                <a:solidFill>
                  <a:schemeClr val="tx1"/>
                </a:solidFill>
                <a:latin typeface="Times New Roman" panose="02020603050405020304" pitchFamily="18" charset="0"/>
                <a:cs typeface="Times New Roman" panose="02020603050405020304" pitchFamily="18" charset="0"/>
              </a:rPr>
              <a:t>сопоставление устойчивых словосочетаний и т.д.</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165072938"/>
              </p:ext>
            </p:extLst>
          </p:nvPr>
        </p:nvGraphicFramePr>
        <p:xfrm>
          <a:off x="4716016" y="1844824"/>
          <a:ext cx="4320480" cy="4464498"/>
        </p:xfrm>
        <a:graphic>
          <a:graphicData uri="http://schemas.openxmlformats.org/drawingml/2006/table">
            <a:tbl>
              <a:tblPr firstRow="1" firstCol="1" bandRow="1">
                <a:tableStyleId>{5C22544A-7EE6-4342-B048-85BDC9FD1C3A}</a:tableStyleId>
              </a:tblPr>
              <a:tblGrid>
                <a:gridCol w="1987665"/>
                <a:gridCol w="2332815"/>
              </a:tblGrid>
              <a:tr h="248028">
                <a:tc>
                  <a:txBody>
                    <a:bodyPr/>
                    <a:lstStyle/>
                    <a:p>
                      <a:pPr algn="just">
                        <a:lnSpc>
                          <a:spcPct val="107000"/>
                        </a:lnSpc>
                        <a:spcAft>
                          <a:spcPts val="0"/>
                        </a:spcAft>
                      </a:pPr>
                      <a:r>
                        <a:rPr lang="ru-RU" sz="1400" dirty="0">
                          <a:effectLst/>
                        </a:rPr>
                        <a:t>1. </a:t>
                      </a:r>
                      <a:r>
                        <a:rPr lang="ru-RU" sz="1400" dirty="0" err="1">
                          <a:effectLst/>
                        </a:rPr>
                        <a:t>body</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a. тормоза срабатывают</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2. car wheels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b. силовая передача</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3. power train</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c. главная передача</a:t>
                      </a:r>
                      <a:endParaRPr lang="ru-RU" sz="1100">
                        <a:effectLst/>
                        <a:latin typeface="Calibri"/>
                        <a:ea typeface="Calibri"/>
                        <a:cs typeface="Times New Roman"/>
                      </a:endParaRPr>
                    </a:p>
                  </a:txBody>
                  <a:tcPr marL="73660" marR="73660" marT="0" marB="0"/>
                </a:tc>
              </a:tr>
              <a:tr h="496054">
                <a:tc>
                  <a:txBody>
                    <a:bodyPr/>
                    <a:lstStyle/>
                    <a:p>
                      <a:pPr algn="just">
                        <a:lnSpc>
                          <a:spcPct val="107000"/>
                        </a:lnSpc>
                        <a:spcAft>
                          <a:spcPts val="0"/>
                        </a:spcAft>
                      </a:pPr>
                      <a:r>
                        <a:rPr lang="ru-RU" sz="1400">
                          <a:effectLst/>
                        </a:rPr>
                        <a:t>4. power plant</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d. коленчатый вал двигателя</a:t>
                      </a:r>
                      <a:endParaRPr lang="ru-RU" sz="1100" dirty="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5. springs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e. нажимать на педаль</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6. steering system</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f. силовая установка</a:t>
                      </a:r>
                      <a:endParaRPr lang="ru-RU" sz="1100" dirty="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7. clutch</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g. колеса автомобиля</a:t>
                      </a:r>
                      <a:endParaRPr lang="ru-RU" sz="1100" dirty="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8. final drive</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h. рама с осями</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dirty="0">
                          <a:effectLst/>
                        </a:rPr>
                        <a:t>9. </a:t>
                      </a:r>
                      <a:r>
                        <a:rPr lang="ru-RU" sz="1400" dirty="0" err="1">
                          <a:effectLst/>
                        </a:rPr>
                        <a:t>engine</a:t>
                      </a:r>
                      <a:r>
                        <a:rPr lang="ru-RU" sz="1400" dirty="0">
                          <a:effectLst/>
                        </a:rPr>
                        <a:t> </a:t>
                      </a:r>
                      <a:r>
                        <a:rPr lang="ru-RU" sz="1400" dirty="0" err="1">
                          <a:effectLst/>
                        </a:rPr>
                        <a:t>crankshaft</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i. топливная система</a:t>
                      </a:r>
                      <a:endParaRPr lang="ru-RU" sz="1100">
                        <a:effectLst/>
                        <a:latin typeface="Calibri"/>
                        <a:ea typeface="Calibri"/>
                        <a:cs typeface="Times New Roman"/>
                      </a:endParaRPr>
                    </a:p>
                  </a:txBody>
                  <a:tcPr marL="73660" marR="73660" marT="0" marB="0"/>
                </a:tc>
              </a:tr>
              <a:tr h="496054">
                <a:tc>
                  <a:txBody>
                    <a:bodyPr/>
                    <a:lstStyle/>
                    <a:p>
                      <a:pPr algn="just">
                        <a:lnSpc>
                          <a:spcPct val="107000"/>
                        </a:lnSpc>
                        <a:spcAft>
                          <a:spcPts val="0"/>
                        </a:spcAft>
                      </a:pPr>
                      <a:r>
                        <a:rPr lang="ru-RU" sz="1400">
                          <a:effectLst/>
                        </a:rPr>
                        <a:t>10. push down the pedal</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j. рулевая система</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11. brakes are applied</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k.сцепление</a:t>
                      </a:r>
                      <a:endParaRPr lang="ru-RU" sz="1100">
                        <a:effectLst/>
                        <a:latin typeface="Calibri"/>
                        <a:ea typeface="Calibri"/>
                        <a:cs typeface="Times New Roman"/>
                      </a:endParaRPr>
                    </a:p>
                  </a:txBody>
                  <a:tcPr marL="73660" marR="73660" marT="0" marB="0"/>
                </a:tc>
              </a:tr>
              <a:tr h="496054">
                <a:tc>
                  <a:txBody>
                    <a:bodyPr/>
                    <a:lstStyle/>
                    <a:p>
                      <a:pPr algn="just">
                        <a:lnSpc>
                          <a:spcPct val="107000"/>
                        </a:lnSpc>
                        <a:spcAft>
                          <a:spcPts val="0"/>
                        </a:spcAft>
                      </a:pPr>
                      <a:r>
                        <a:rPr lang="ru-RU" sz="1400">
                          <a:effectLst/>
                        </a:rPr>
                        <a:t>12. frame with axles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l.вспомогательные устройства (аксессуары)</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13. fuel system</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m. система смазки</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14. lubricating system</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n. кузов</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15. accessories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o. рессоры</a:t>
                      </a:r>
                      <a:endParaRPr lang="ru-RU" sz="1100" dirty="0">
                        <a:effectLst/>
                        <a:latin typeface="Calibri"/>
                        <a:ea typeface="Calibri"/>
                        <a:cs typeface="Times New Roman"/>
                      </a:endParaRPr>
                    </a:p>
                  </a:txBody>
                  <a:tcPr marL="73660" marR="73660" marT="0" marB="0"/>
                </a:tc>
              </a:tr>
            </a:tbl>
          </a:graphicData>
        </a:graphic>
      </p:graphicFrame>
      <p:sp>
        <p:nvSpPr>
          <p:cNvPr id="5" name="Rectangle 1"/>
          <p:cNvSpPr>
            <a:spLocks noChangeArrowheads="1"/>
          </p:cNvSpPr>
          <p:nvPr/>
        </p:nvSpPr>
        <p:spPr bwMode="auto">
          <a:xfrm>
            <a:off x="4860032" y="260648"/>
            <a:ext cx="417646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92125" algn="l"/>
              </a:tabLst>
              <a:defRPr>
                <a:solidFill>
                  <a:schemeClr val="tx1"/>
                </a:solidFill>
                <a:latin typeface="Arial" pitchFamily="34" charset="0"/>
                <a:cs typeface="Arial" pitchFamily="34" charset="0"/>
              </a:defRPr>
            </a:lvl1pPr>
            <a:lvl2pPr fontAlgn="base">
              <a:spcBef>
                <a:spcPct val="0"/>
              </a:spcBef>
              <a:spcAft>
                <a:spcPct val="0"/>
              </a:spcAft>
              <a:tabLst>
                <a:tab pos="492125" algn="l"/>
              </a:tabLst>
              <a:defRPr>
                <a:solidFill>
                  <a:schemeClr val="tx1"/>
                </a:solidFill>
                <a:latin typeface="Arial" pitchFamily="34" charset="0"/>
                <a:cs typeface="Arial" pitchFamily="34" charset="0"/>
              </a:defRPr>
            </a:lvl2pPr>
            <a:lvl3pPr fontAlgn="base">
              <a:spcBef>
                <a:spcPct val="0"/>
              </a:spcBef>
              <a:spcAft>
                <a:spcPct val="0"/>
              </a:spcAft>
              <a:tabLst>
                <a:tab pos="492125" algn="l"/>
              </a:tabLst>
              <a:defRPr>
                <a:solidFill>
                  <a:schemeClr val="tx1"/>
                </a:solidFill>
                <a:latin typeface="Arial" pitchFamily="34" charset="0"/>
                <a:cs typeface="Arial" pitchFamily="34" charset="0"/>
              </a:defRPr>
            </a:lvl3pPr>
            <a:lvl4pPr fontAlgn="base">
              <a:spcBef>
                <a:spcPct val="0"/>
              </a:spcBef>
              <a:spcAft>
                <a:spcPct val="0"/>
              </a:spcAft>
              <a:tabLst>
                <a:tab pos="492125" algn="l"/>
              </a:tabLst>
              <a:defRPr>
                <a:solidFill>
                  <a:schemeClr val="tx1"/>
                </a:solidFill>
                <a:latin typeface="Arial" pitchFamily="34" charset="0"/>
                <a:cs typeface="Arial" pitchFamily="34" charset="0"/>
              </a:defRPr>
            </a:lvl4pPr>
            <a:lvl5pPr fontAlgn="base">
              <a:spcBef>
                <a:spcPct val="0"/>
              </a:spcBef>
              <a:spcAft>
                <a:spcPct val="0"/>
              </a:spcAft>
              <a:tabLst>
                <a:tab pos="492125" algn="l"/>
              </a:tabLst>
              <a:defRPr>
                <a:solidFill>
                  <a:schemeClr val="tx1"/>
                </a:solidFill>
                <a:latin typeface="Arial" pitchFamily="34" charset="0"/>
                <a:cs typeface="Arial" pitchFamily="34" charset="0"/>
              </a:defRPr>
            </a:lvl5pPr>
            <a:lvl6pPr fontAlgn="base">
              <a:spcBef>
                <a:spcPct val="0"/>
              </a:spcBef>
              <a:spcAft>
                <a:spcPct val="0"/>
              </a:spcAft>
              <a:tabLst>
                <a:tab pos="492125" algn="l"/>
              </a:tabLst>
              <a:defRPr>
                <a:solidFill>
                  <a:schemeClr val="tx1"/>
                </a:solidFill>
                <a:latin typeface="Arial" pitchFamily="34" charset="0"/>
                <a:cs typeface="Arial" pitchFamily="34" charset="0"/>
              </a:defRPr>
            </a:lvl6pPr>
            <a:lvl7pPr fontAlgn="base">
              <a:spcBef>
                <a:spcPct val="0"/>
              </a:spcBef>
              <a:spcAft>
                <a:spcPct val="0"/>
              </a:spcAft>
              <a:tabLst>
                <a:tab pos="492125" algn="l"/>
              </a:tabLst>
              <a:defRPr>
                <a:solidFill>
                  <a:schemeClr val="tx1"/>
                </a:solidFill>
                <a:latin typeface="Arial" pitchFamily="34" charset="0"/>
                <a:cs typeface="Arial" pitchFamily="34" charset="0"/>
              </a:defRPr>
            </a:lvl7pPr>
            <a:lvl8pPr fontAlgn="base">
              <a:spcBef>
                <a:spcPct val="0"/>
              </a:spcBef>
              <a:spcAft>
                <a:spcPct val="0"/>
              </a:spcAft>
              <a:tabLst>
                <a:tab pos="492125" algn="l"/>
              </a:tabLst>
              <a:defRPr>
                <a:solidFill>
                  <a:schemeClr val="tx1"/>
                </a:solidFill>
                <a:latin typeface="Arial" pitchFamily="34" charset="0"/>
                <a:cs typeface="Arial" pitchFamily="34" charset="0"/>
              </a:defRPr>
            </a:lvl8pPr>
            <a:lvl9pPr fontAlgn="base">
              <a:spcBef>
                <a:spcPct val="0"/>
              </a:spcBef>
              <a:spcAft>
                <a:spcPct val="0"/>
              </a:spcAft>
              <a:tabLst>
                <a:tab pos="49212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92125"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Пример</a:t>
            </a:r>
            <a:r>
              <a:rPr kumimoji="0" lang="en-US" altLang="ru-RU"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№1</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92125" algn="l"/>
              </a:tabLst>
            </a:pPr>
            <a:r>
              <a:rPr kumimoji="0" lang="en-US" altLang="ru-RU"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a:t>
            </a:r>
            <a:r>
              <a:rPr kumimoji="0" lang="en-US" altLang="ru-RU" b="0" i="0" u="none" strike="noStrike" cap="none" normalizeH="0" baseline="0" dirty="0" smtClean="0" bmk="">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atch the words with their translation:</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92125" algn="l"/>
              </a:tabLst>
            </a:pPr>
            <a:r>
              <a:rPr kumimoji="0" lang="ru-RU" alt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Задание: Прочитайте  и  найдите перевод  слов, с помощью словарей.</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92125" algn="l"/>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C:\Users\Arina\флешка\Работа\англ уроки\Уроки\трактор.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7196"/>
            <a:ext cx="3744416" cy="2376264"/>
          </a:xfrm>
          <a:prstGeom prst="rect">
            <a:avLst/>
          </a:prstGeom>
          <a:noFill/>
          <a:ln>
            <a:solidFill>
              <a:srgbClr val="66669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31" y="4295550"/>
            <a:ext cx="3801658" cy="2025757"/>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905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3528392" cy="3096344"/>
          </a:xfrm>
        </p:spPr>
        <p:txBody>
          <a:bodyPr>
            <a:normAutofit/>
          </a:bodyPr>
          <a:lstStyle/>
          <a:p>
            <a:pPr lvl="0"/>
            <a:r>
              <a:rPr lang="ru-RU" sz="2000" dirty="0">
                <a:solidFill>
                  <a:schemeClr val="tx1"/>
                </a:solidFill>
                <a:latin typeface="Times New Roman" panose="02020603050405020304" pitchFamily="18" charset="0"/>
                <a:cs typeface="Times New Roman" panose="02020603050405020304" pitchFamily="18" charset="0"/>
              </a:rPr>
              <a:t>сопоставление терминов с их определениями; </a:t>
            </a:r>
            <a:endParaRPr lang="ru-RU" sz="2000" dirty="0" smtClean="0">
              <a:solidFill>
                <a:schemeClr val="tx1"/>
              </a:solidFill>
              <a:latin typeface="Times New Roman" panose="02020603050405020304" pitchFamily="18" charset="0"/>
              <a:cs typeface="Times New Roman" panose="02020603050405020304" pitchFamily="18" charset="0"/>
            </a:endParaRPr>
          </a:p>
          <a:p>
            <a:pPr marL="0" lvl="0" indent="0">
              <a:buNone/>
            </a:pPr>
            <a:endParaRPr lang="ru-RU" sz="2000" dirty="0">
              <a:solidFill>
                <a:schemeClr val="tx1"/>
              </a:solidFill>
              <a:latin typeface="Times New Roman" panose="02020603050405020304" pitchFamily="18" charset="0"/>
              <a:cs typeface="Times New Roman" panose="02020603050405020304" pitchFamily="18" charset="0"/>
            </a:endParaRPr>
          </a:p>
          <a:p>
            <a:pPr lvl="0"/>
            <a:r>
              <a:rPr lang="ru-RU" sz="2000" dirty="0">
                <a:solidFill>
                  <a:schemeClr val="tx1"/>
                </a:solidFill>
                <a:latin typeface="Times New Roman" panose="02020603050405020304" pitchFamily="18" charset="0"/>
                <a:cs typeface="Times New Roman" panose="02020603050405020304" pitchFamily="18" charset="0"/>
              </a:rPr>
              <a:t>завершение предложений пропущенными словами; </a:t>
            </a:r>
            <a:endParaRPr lang="ru-RU" sz="2000" dirty="0" smtClean="0">
              <a:solidFill>
                <a:schemeClr val="tx1"/>
              </a:solidFill>
              <a:latin typeface="Times New Roman" panose="02020603050405020304" pitchFamily="18" charset="0"/>
              <a:cs typeface="Times New Roman" panose="02020603050405020304" pitchFamily="18" charset="0"/>
            </a:endParaRPr>
          </a:p>
          <a:p>
            <a:pPr marL="0" lvl="0" indent="0">
              <a:buNone/>
            </a:pPr>
            <a:endParaRPr lang="ru-RU" sz="2000" dirty="0">
              <a:solidFill>
                <a:schemeClr val="tx1"/>
              </a:solidFill>
              <a:latin typeface="Times New Roman" panose="02020603050405020304" pitchFamily="18" charset="0"/>
              <a:cs typeface="Times New Roman" panose="02020603050405020304" pitchFamily="18" charset="0"/>
            </a:endParaRPr>
          </a:p>
          <a:p>
            <a:pPr lvl="0"/>
            <a:r>
              <a:rPr lang="ru-RU" sz="2000" dirty="0">
                <a:solidFill>
                  <a:schemeClr val="tx1"/>
                </a:solidFill>
                <a:latin typeface="Times New Roman" panose="02020603050405020304" pitchFamily="18" charset="0"/>
                <a:cs typeface="Times New Roman" panose="02020603050405020304" pitchFamily="18" charset="0"/>
              </a:rPr>
              <a:t>распределение слов по группам; и т.п</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787458256"/>
              </p:ext>
            </p:extLst>
          </p:nvPr>
        </p:nvGraphicFramePr>
        <p:xfrm>
          <a:off x="4651180" y="1196752"/>
          <a:ext cx="4248472" cy="2774442"/>
        </p:xfrm>
        <a:graphic>
          <a:graphicData uri="http://schemas.openxmlformats.org/drawingml/2006/table">
            <a:tbl>
              <a:tblPr firstRow="1" firstCol="1" bandRow="1">
                <a:tableStyleId>{5C22544A-7EE6-4342-B048-85BDC9FD1C3A}</a:tableStyleId>
              </a:tblPr>
              <a:tblGrid>
                <a:gridCol w="1180747"/>
                <a:gridCol w="3067725"/>
              </a:tblGrid>
              <a:tr h="621665">
                <a:tc>
                  <a:txBody>
                    <a:bodyPr/>
                    <a:lstStyle/>
                    <a:p>
                      <a:pPr marL="342900" lvl="0" indent="-342900">
                        <a:lnSpc>
                          <a:spcPct val="107000"/>
                        </a:lnSpc>
                        <a:spcAft>
                          <a:spcPts val="0"/>
                        </a:spcAft>
                        <a:buFont typeface="+mj-lt"/>
                        <a:buAutoNum type="arabicPeriod"/>
                      </a:pPr>
                      <a:r>
                        <a:rPr lang="en-US" sz="1200" dirty="0">
                          <a:effectLst/>
                        </a:rPr>
                        <a:t>The power plant, or engine</a:t>
                      </a:r>
                      <a:endParaRPr lang="ru-RU" sz="1100" dirty="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mj-lt"/>
                        <a:buAutoNum type="alphaLcPeriod"/>
                      </a:pPr>
                      <a:r>
                        <a:rPr lang="en-US" sz="1200" dirty="0">
                          <a:effectLst/>
                        </a:rPr>
                        <a:t>consists of a power train, frame with axles, wheels and springs.</a:t>
                      </a:r>
                      <a:endParaRPr lang="ru-RU" sz="1100" dirty="0">
                        <a:effectLst/>
                        <a:latin typeface="Calibri"/>
                        <a:ea typeface="Calibri"/>
                        <a:cs typeface="Times New Roman"/>
                      </a:endParaRPr>
                    </a:p>
                  </a:txBody>
                  <a:tcPr marL="68580" marR="68580" marT="0" marB="0"/>
                </a:tc>
              </a:tr>
              <a:tr h="744688">
                <a:tc>
                  <a:txBody>
                    <a:bodyPr/>
                    <a:lstStyle/>
                    <a:p>
                      <a:pPr marL="0" lvl="0" indent="0">
                        <a:lnSpc>
                          <a:spcPct val="107000"/>
                        </a:lnSpc>
                        <a:spcAft>
                          <a:spcPts val="0"/>
                        </a:spcAft>
                        <a:buFont typeface="+mj-lt"/>
                        <a:buNone/>
                      </a:pPr>
                      <a:r>
                        <a:rPr lang="en-US" sz="1200" dirty="0" smtClean="0">
                          <a:effectLst/>
                        </a:rPr>
                        <a:t>2.The </a:t>
                      </a:r>
                      <a:r>
                        <a:rPr lang="en-US" sz="1200" dirty="0">
                          <a:effectLst/>
                        </a:rPr>
                        <a:t>chassis</a:t>
                      </a:r>
                      <a:endParaRPr lang="ru-RU" sz="1100" dirty="0">
                        <a:effectLst/>
                        <a:latin typeface="Calibri"/>
                        <a:ea typeface="Calibri"/>
                        <a:cs typeface="Times New Roman"/>
                      </a:endParaRPr>
                    </a:p>
                  </a:txBody>
                  <a:tcPr marL="68580" marR="68580" marT="0" marB="0"/>
                </a:tc>
                <a:tc>
                  <a:txBody>
                    <a:bodyPr/>
                    <a:lstStyle/>
                    <a:p>
                      <a:pPr marL="0" lvl="0" indent="0">
                        <a:lnSpc>
                          <a:spcPct val="107000"/>
                        </a:lnSpc>
                        <a:spcAft>
                          <a:spcPts val="0"/>
                        </a:spcAft>
                        <a:buFont typeface="+mj-lt"/>
                        <a:buNone/>
                      </a:pPr>
                      <a:r>
                        <a:rPr lang="en-US" sz="1200" dirty="0" err="1" smtClean="0">
                          <a:effectLst/>
                        </a:rPr>
                        <a:t>b.carries</a:t>
                      </a:r>
                      <a:r>
                        <a:rPr lang="en-US" sz="1200" dirty="0" smtClean="0">
                          <a:effectLst/>
                        </a:rPr>
                        <a:t> </a:t>
                      </a:r>
                      <a:r>
                        <a:rPr lang="en-US" sz="1200" dirty="0">
                          <a:effectLst/>
                        </a:rPr>
                        <a:t>the power from the engine to the car wheels and contains the clutch, gearbox, propeller or </a:t>
                      </a:r>
                      <a:r>
                        <a:rPr lang="en-US" sz="1200" dirty="0" err="1">
                          <a:effectLst/>
                        </a:rPr>
                        <a:t>cardan</a:t>
                      </a:r>
                      <a:r>
                        <a:rPr lang="en-US" sz="1200" dirty="0">
                          <a:effectLst/>
                        </a:rPr>
                        <a:t> shaft, differential and the final drive.</a:t>
                      </a:r>
                      <a:endParaRPr lang="ru-RU" sz="1100" dirty="0">
                        <a:effectLst/>
                        <a:latin typeface="Calibri"/>
                        <a:ea typeface="Calibri"/>
                        <a:cs typeface="Times New Roman"/>
                      </a:endParaRPr>
                    </a:p>
                  </a:txBody>
                  <a:tcPr marL="68580" marR="68580" marT="0" marB="0"/>
                </a:tc>
              </a:tr>
              <a:tr h="558516">
                <a:tc>
                  <a:txBody>
                    <a:bodyPr/>
                    <a:lstStyle/>
                    <a:p>
                      <a:pPr marL="0" lvl="0" indent="0">
                        <a:lnSpc>
                          <a:spcPct val="107000"/>
                        </a:lnSpc>
                        <a:spcAft>
                          <a:spcPts val="0"/>
                        </a:spcAft>
                        <a:buFont typeface="+mj-lt"/>
                        <a:buNone/>
                      </a:pPr>
                      <a:r>
                        <a:rPr lang="en-US" sz="1200" dirty="0" smtClean="0">
                          <a:effectLst/>
                        </a:rPr>
                        <a:t>3.The </a:t>
                      </a:r>
                      <a:r>
                        <a:rPr lang="en-US" sz="1200" dirty="0">
                          <a:effectLst/>
                        </a:rPr>
                        <a:t>power train</a:t>
                      </a:r>
                      <a:endParaRPr lang="ru-RU" sz="1100" dirty="0">
                        <a:effectLst/>
                        <a:latin typeface="Calibri"/>
                        <a:ea typeface="Calibri"/>
                        <a:cs typeface="Times New Roman"/>
                      </a:endParaRPr>
                    </a:p>
                  </a:txBody>
                  <a:tcPr marL="68580" marR="68580" marT="0" marB="0"/>
                </a:tc>
                <a:tc>
                  <a:txBody>
                    <a:bodyPr/>
                    <a:lstStyle/>
                    <a:p>
                      <a:pPr marL="0" lvl="0" indent="0">
                        <a:lnSpc>
                          <a:spcPct val="107000"/>
                        </a:lnSpc>
                        <a:spcAft>
                          <a:spcPts val="0"/>
                        </a:spcAft>
                        <a:buFont typeface="+mj-lt"/>
                        <a:buNone/>
                      </a:pPr>
                      <a:r>
                        <a:rPr lang="en-US" sz="1200" dirty="0" smtClean="0">
                          <a:effectLst/>
                        </a:rPr>
                        <a:t>c. is </a:t>
                      </a:r>
                      <a:r>
                        <a:rPr lang="en-US" sz="1200" dirty="0">
                          <a:effectLst/>
                        </a:rPr>
                        <a:t>a friction device connecting (or disconnecting) the engine crankshaft to the gears in the gearbox.</a:t>
                      </a:r>
                      <a:endParaRPr lang="ru-RU" sz="1100" dirty="0">
                        <a:effectLst/>
                        <a:latin typeface="Calibri"/>
                        <a:ea typeface="Calibri"/>
                        <a:cs typeface="Times New Roman"/>
                      </a:endParaRPr>
                    </a:p>
                  </a:txBody>
                  <a:tcPr marL="68580" marR="68580" marT="0" marB="0"/>
                </a:tc>
              </a:tr>
              <a:tr h="372344">
                <a:tc>
                  <a:txBody>
                    <a:bodyPr/>
                    <a:lstStyle/>
                    <a:p>
                      <a:pPr>
                        <a:lnSpc>
                          <a:spcPct val="107000"/>
                        </a:lnSpc>
                        <a:spcAft>
                          <a:spcPts val="0"/>
                        </a:spcAft>
                      </a:pPr>
                      <a:r>
                        <a:rPr lang="en-US" sz="1200" dirty="0" smtClean="0">
                          <a:effectLst/>
                        </a:rPr>
                        <a:t>4</a:t>
                      </a:r>
                      <a:r>
                        <a:rPr lang="en-US" sz="1200" dirty="0">
                          <a:effectLst/>
                        </a:rPr>
                        <a:t>. The clutch</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200" dirty="0" smtClean="0">
                          <a:effectLst/>
                        </a:rPr>
                        <a:t>d</a:t>
                      </a:r>
                      <a:r>
                        <a:rPr lang="en-US" sz="1200" dirty="0">
                          <a:effectLst/>
                        </a:rPr>
                        <a:t>. the source of power that makes the wheels rotate and the car move.</a:t>
                      </a:r>
                      <a:endParaRPr lang="ru-RU" sz="1100" dirty="0">
                        <a:effectLst/>
                        <a:latin typeface="Calibri"/>
                        <a:ea typeface="Calibri"/>
                        <a:cs typeface="Times New Roman"/>
                      </a:endParaRPr>
                    </a:p>
                  </a:txBody>
                  <a:tcPr marL="68580" marR="68580" marT="0" marB="0"/>
                </a:tc>
              </a:tr>
              <a:tr h="372344">
                <a:tc>
                  <a:txBody>
                    <a:bodyPr/>
                    <a:lstStyle/>
                    <a:p>
                      <a:pPr marL="0" lvl="0" indent="0">
                        <a:lnSpc>
                          <a:spcPct val="107000"/>
                        </a:lnSpc>
                        <a:spcAft>
                          <a:spcPts val="0"/>
                        </a:spcAft>
                        <a:buFont typeface="+mj-lt"/>
                        <a:buNone/>
                      </a:pPr>
                      <a:r>
                        <a:rPr lang="en-US" sz="1200" dirty="0" smtClean="0">
                          <a:effectLst/>
                        </a:rPr>
                        <a:t>5.Brakes</a:t>
                      </a:r>
                      <a:endParaRPr lang="ru-RU" sz="1100" dirty="0">
                        <a:effectLst/>
                        <a:latin typeface="Calibri"/>
                        <a:ea typeface="Calibri"/>
                        <a:cs typeface="Times New Roman"/>
                      </a:endParaRPr>
                    </a:p>
                  </a:txBody>
                  <a:tcPr marL="68580" marR="68580" marT="0" marB="0"/>
                </a:tc>
                <a:tc>
                  <a:txBody>
                    <a:bodyPr/>
                    <a:lstStyle/>
                    <a:p>
                      <a:pPr marL="228600">
                        <a:lnSpc>
                          <a:spcPct val="107000"/>
                        </a:lnSpc>
                        <a:spcAft>
                          <a:spcPts val="0"/>
                        </a:spcAft>
                      </a:pPr>
                      <a:r>
                        <a:rPr lang="en-US" sz="1200" dirty="0" smtClean="0">
                          <a:effectLst/>
                        </a:rPr>
                        <a:t>e. </a:t>
                      </a:r>
                      <a:r>
                        <a:rPr lang="en-US" sz="1200" dirty="0">
                          <a:effectLst/>
                        </a:rPr>
                        <a:t>are important mechanisms of the car. They are used to slow or stop the car.</a:t>
                      </a:r>
                      <a:endParaRPr lang="ru-RU" sz="1100" dirty="0">
                        <a:effectLst/>
                        <a:latin typeface="Calibri"/>
                        <a:ea typeface="Calibri"/>
                        <a:cs typeface="Times New Roman"/>
                      </a:endParaRPr>
                    </a:p>
                  </a:txBody>
                  <a:tcPr marL="68580" marR="68580" marT="0" marB="0"/>
                </a:tc>
              </a:tr>
            </a:tbl>
          </a:graphicData>
        </a:graphic>
      </p:graphicFrame>
      <p:sp>
        <p:nvSpPr>
          <p:cNvPr id="9" name="Rectangle 2"/>
          <p:cNvSpPr>
            <a:spLocks noChangeArrowheads="1"/>
          </p:cNvSpPr>
          <p:nvPr/>
        </p:nvSpPr>
        <p:spPr bwMode="auto">
          <a:xfrm>
            <a:off x="4644008" y="272650"/>
            <a:ext cx="40478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Пример №1.</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Give each term a definition. </a:t>
            </a: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(Дайте каждому термину определение).</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408621026"/>
              </p:ext>
            </p:extLst>
          </p:nvPr>
        </p:nvGraphicFramePr>
        <p:xfrm>
          <a:off x="395537" y="4293096"/>
          <a:ext cx="4968552" cy="2054543"/>
        </p:xfrm>
        <a:graphic>
          <a:graphicData uri="http://schemas.openxmlformats.org/drawingml/2006/table">
            <a:tbl>
              <a:tblPr firstRow="1" firstCol="1" bandRow="1">
                <a:tableStyleId>{5C22544A-7EE6-4342-B048-85BDC9FD1C3A}</a:tableStyleId>
              </a:tblPr>
              <a:tblGrid>
                <a:gridCol w="620855"/>
                <a:gridCol w="2483463"/>
                <a:gridCol w="1864234"/>
              </a:tblGrid>
              <a:tr h="526415">
                <a:tc>
                  <a:txBody>
                    <a:bodyPr/>
                    <a:lstStyle/>
                    <a:p>
                      <a:pPr algn="just">
                        <a:lnSpc>
                          <a:spcPct val="107000"/>
                        </a:lnSpc>
                        <a:spcAft>
                          <a:spcPts val="0"/>
                        </a:spcAft>
                      </a:pPr>
                      <a:r>
                        <a:rPr lang="ru-RU" sz="1400" dirty="0" err="1">
                          <a:effectLst/>
                        </a:rPr>
                        <a:t>Your</a:t>
                      </a:r>
                      <a:r>
                        <a:rPr lang="ru-RU" sz="1400" dirty="0">
                          <a:effectLst/>
                        </a:rPr>
                        <a:t> </a:t>
                      </a:r>
                      <a:r>
                        <a:rPr lang="ru-RU" sz="1400" dirty="0" err="1">
                          <a:effectLst/>
                        </a:rPr>
                        <a:t>answer</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err="1">
                          <a:effectLst/>
                        </a:rPr>
                        <a:t>Beginning</a:t>
                      </a:r>
                      <a:r>
                        <a:rPr lang="ru-RU" sz="1400" dirty="0">
                          <a:effectLst/>
                        </a:rPr>
                        <a:t> </a:t>
                      </a:r>
                      <a:r>
                        <a:rPr lang="ru-RU" sz="1400" dirty="0" err="1">
                          <a:effectLst/>
                        </a:rPr>
                        <a:t>of</a:t>
                      </a:r>
                      <a:r>
                        <a:rPr lang="ru-RU" sz="1400" dirty="0">
                          <a:effectLst/>
                        </a:rPr>
                        <a:t> </a:t>
                      </a:r>
                      <a:r>
                        <a:rPr lang="ru-RU" sz="1400" dirty="0" err="1">
                          <a:effectLst/>
                        </a:rPr>
                        <a:t>the</a:t>
                      </a:r>
                      <a:r>
                        <a:rPr lang="ru-RU" sz="1400" dirty="0">
                          <a:effectLst/>
                        </a:rPr>
                        <a:t> </a:t>
                      </a:r>
                      <a:r>
                        <a:rPr lang="ru-RU" sz="1400" dirty="0" err="1">
                          <a:effectLst/>
                        </a:rPr>
                        <a:t>sentence</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End of the sentence</a:t>
                      </a:r>
                      <a:endParaRPr lang="ru-RU" sz="1100">
                        <a:effectLst/>
                        <a:latin typeface="Calibri"/>
                        <a:ea typeface="Calibri"/>
                        <a:cs typeface="Times New Roman"/>
                      </a:endParaRPr>
                    </a:p>
                  </a:txBody>
                  <a:tcPr marL="73660" marR="73660" marT="0" marB="0"/>
                </a:tc>
              </a:tr>
              <a:tr h="436880">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1. The mechanism used for stopping the car is ...</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a) </a:t>
                      </a:r>
                      <a:r>
                        <a:rPr lang="ru-RU" sz="1400" dirty="0" err="1">
                          <a:effectLst/>
                        </a:rPr>
                        <a:t>gearbox</a:t>
                      </a:r>
                      <a:r>
                        <a:rPr lang="ru-RU" sz="1400" dirty="0">
                          <a:effectLst/>
                        </a:rPr>
                        <a:t>;</a:t>
                      </a:r>
                      <a:endParaRPr lang="ru-RU" sz="1100" dirty="0">
                        <a:effectLst/>
                        <a:latin typeface="Calibri"/>
                        <a:ea typeface="Calibri"/>
                        <a:cs typeface="Times New Roman"/>
                      </a:endParaRPr>
                    </a:p>
                  </a:txBody>
                  <a:tcPr marL="73660" marR="73660" marT="0" marB="0"/>
                </a:tc>
              </a:tr>
              <a:tr h="386080">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2. The mechanism used for changing the speed is ....</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b) speedometer.</a:t>
                      </a:r>
                      <a:endParaRPr lang="ru-RU" sz="1100">
                        <a:effectLst/>
                        <a:latin typeface="Calibri"/>
                        <a:ea typeface="Calibri"/>
                        <a:cs typeface="Times New Roman"/>
                      </a:endParaRPr>
                    </a:p>
                  </a:txBody>
                  <a:tcPr marL="73660" marR="73660" marT="0" marB="0"/>
                </a:tc>
              </a:tr>
              <a:tr h="319405">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3. The instrument measuring the speed of the car</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c) </a:t>
                      </a:r>
                      <a:r>
                        <a:rPr lang="ru-RU" sz="1400" dirty="0" err="1">
                          <a:effectLst/>
                        </a:rPr>
                        <a:t>brakes</a:t>
                      </a:r>
                      <a:r>
                        <a:rPr lang="ru-RU" sz="1400" dirty="0">
                          <a:effectLst/>
                        </a:rPr>
                        <a:t>.</a:t>
                      </a:r>
                      <a:endParaRPr lang="ru-RU" sz="1100" dirty="0">
                        <a:effectLst/>
                        <a:latin typeface="Calibri"/>
                        <a:ea typeface="Calibri"/>
                        <a:cs typeface="Times New Roman"/>
                      </a:endParaRPr>
                    </a:p>
                  </a:txBody>
                  <a:tcPr marL="73660" marR="73660" marT="0" marB="0"/>
                </a:tc>
              </a:tr>
            </a:tbl>
          </a:graphicData>
        </a:graphic>
      </p:graphicFrame>
      <p:graphicFrame>
        <p:nvGraphicFramePr>
          <p:cNvPr id="11" name="Таблица 10"/>
          <p:cNvGraphicFramePr>
            <a:graphicFrameLocks noGrp="1"/>
          </p:cNvGraphicFramePr>
          <p:nvPr/>
        </p:nvGraphicFramePr>
        <p:xfrm>
          <a:off x="250825" y="3783171"/>
          <a:ext cx="7345363" cy="228283"/>
        </p:xfrm>
        <a:graphic>
          <a:graphicData uri="http://schemas.openxmlformats.org/drawingml/2006/table">
            <a:tbl>
              <a:tblPr>
                <a:tableStyleId>{5C22544A-7EE6-4342-B048-85BDC9FD1C3A}</a:tableStyleId>
              </a:tblPr>
              <a:tblGrid>
                <a:gridCol w="7345363"/>
              </a:tblGrid>
              <a:tr h="0">
                <a:tc>
                  <a:txBody>
                    <a:bodyPr/>
                    <a:lstStyle/>
                    <a:p>
                      <a:pPr marL="228600" algn="l">
                        <a:lnSpc>
                          <a:spcPct val="107000"/>
                        </a:lnSpc>
                        <a:spcAft>
                          <a:spcPts val="0"/>
                        </a:spcAft>
                      </a:pPr>
                      <a:r>
                        <a:rPr lang="ru-RU" sz="1400" dirty="0">
                          <a:effectLst/>
                        </a:rPr>
                        <a:t> </a:t>
                      </a:r>
                      <a:endParaRPr lang="ru-RU" sz="1100" dirty="0">
                        <a:effectLst/>
                        <a:latin typeface="Calibri"/>
                        <a:ea typeface="Calibri"/>
                        <a:cs typeface="Times New Roman"/>
                      </a:endParaRPr>
                    </a:p>
                  </a:txBody>
                  <a:tcPr marL="114300" marR="114300" marT="0" marB="0"/>
                </a:tc>
              </a:tr>
            </a:tbl>
          </a:graphicData>
        </a:graphic>
      </p:graphicFrame>
      <p:sp>
        <p:nvSpPr>
          <p:cNvPr id="12" name="Rectangle 3"/>
          <p:cNvSpPr>
            <a:spLocks noChangeArrowheads="1"/>
          </p:cNvSpPr>
          <p:nvPr/>
        </p:nvSpPr>
        <p:spPr bwMode="auto">
          <a:xfrm>
            <a:off x="34801" y="3284984"/>
            <a:ext cx="46092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Пример</a:t>
            </a: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a:t>
            </a: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Complete the sentences by selecting the appropriate option end. </a:t>
            </a: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(Закончите предложения, выбрав соответствующий вариант окончания):</a:t>
            </a: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63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3960440" cy="6120680"/>
          </a:xfrm>
        </p:spPr>
        <p:txBody>
          <a:bodyPr>
            <a:normAutofit fontScale="70000" lnSpcReduction="20000"/>
          </a:bodyPr>
          <a:lstStyle/>
          <a:p>
            <a:pPr marL="0" lvl="0" indent="0">
              <a:buNone/>
            </a:pPr>
            <a:r>
              <a:rPr lang="ru-RU" b="1" dirty="0" smtClean="0">
                <a:solidFill>
                  <a:schemeClr val="tx1"/>
                </a:solidFill>
                <a:latin typeface="Times New Roman" panose="02020603050405020304" pitchFamily="18" charset="0"/>
                <a:cs typeface="Times New Roman" panose="02020603050405020304" pitchFamily="18" charset="0"/>
              </a:rPr>
              <a:t>Работа с текстами профессиональной направленности:</a:t>
            </a:r>
          </a:p>
          <a:p>
            <a:pPr lvl="0"/>
            <a:r>
              <a:rPr lang="ru-RU" dirty="0" smtClean="0">
                <a:solidFill>
                  <a:schemeClr val="tx1"/>
                </a:solidFill>
                <a:latin typeface="Times New Roman" panose="02020603050405020304" pitchFamily="18" charset="0"/>
                <a:cs typeface="Times New Roman" panose="02020603050405020304" pitchFamily="18" charset="0"/>
              </a:rPr>
              <a:t>вставить </a:t>
            </a:r>
            <a:r>
              <a:rPr lang="ru-RU" dirty="0">
                <a:solidFill>
                  <a:schemeClr val="tx1"/>
                </a:solidFill>
                <a:latin typeface="Times New Roman" panose="02020603050405020304" pitchFamily="18" charset="0"/>
                <a:cs typeface="Times New Roman" panose="02020603050405020304" pitchFamily="18" charset="0"/>
              </a:rPr>
              <a:t>пропущенные слова, </a:t>
            </a:r>
          </a:p>
          <a:p>
            <a:pPr lvl="0"/>
            <a:r>
              <a:rPr lang="ru-RU" dirty="0">
                <a:solidFill>
                  <a:schemeClr val="tx1"/>
                </a:solidFill>
                <a:latin typeface="Times New Roman" panose="02020603050405020304" pitchFamily="18" charset="0"/>
                <a:cs typeface="Times New Roman" panose="02020603050405020304" pitchFamily="18" charset="0"/>
              </a:rPr>
              <a:t>ответить на вопросы по тексту, </a:t>
            </a:r>
          </a:p>
          <a:p>
            <a:pPr lvl="0"/>
            <a:r>
              <a:rPr lang="ru-RU" dirty="0">
                <a:solidFill>
                  <a:schemeClr val="tx1"/>
                </a:solidFill>
                <a:latin typeface="Times New Roman" panose="02020603050405020304" pitchFamily="18" charset="0"/>
                <a:cs typeface="Times New Roman" panose="02020603050405020304" pitchFamily="18" charset="0"/>
              </a:rPr>
              <a:t>найти определенную информацию или составить пересказ текста; </a:t>
            </a:r>
          </a:p>
          <a:p>
            <a:pPr lvl="0"/>
            <a:r>
              <a:rPr lang="ru-RU" dirty="0">
                <a:solidFill>
                  <a:schemeClr val="tx1"/>
                </a:solidFill>
                <a:latin typeface="Times New Roman" panose="02020603050405020304" pitchFamily="18" charset="0"/>
                <a:cs typeface="Times New Roman" panose="02020603050405020304" pitchFamily="18" charset="0"/>
              </a:rPr>
              <a:t>определить верны или не верны высказывания по тексту, </a:t>
            </a:r>
          </a:p>
          <a:p>
            <a:pPr lvl="0"/>
            <a:r>
              <a:rPr lang="ru-RU" dirty="0">
                <a:solidFill>
                  <a:schemeClr val="tx1"/>
                </a:solidFill>
                <a:latin typeface="Times New Roman" panose="02020603050405020304" pitchFamily="18" charset="0"/>
                <a:cs typeface="Times New Roman" panose="02020603050405020304" pitchFamily="18" charset="0"/>
              </a:rPr>
              <a:t>придумать название к тексту, поставить абзацы в логическом порядке, подобрать подзаголовки к абзацам, придумать окончание текста и т.д. </a:t>
            </a:r>
          </a:p>
          <a:p>
            <a:pPr marL="0" indent="0">
              <a:buNone/>
            </a:pPr>
            <a:endParaRPr lang="ru-RU" dirty="0"/>
          </a:p>
        </p:txBody>
      </p:sp>
      <p:pic>
        <p:nvPicPr>
          <p:cNvPr id="4098" name="Picture 2" descr="C:\Users\Arina\флешка\Работа\англ уроки\ШАСС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32656"/>
            <a:ext cx="4968552" cy="5760640"/>
          </a:xfrm>
          <a:prstGeom prst="rect">
            <a:avLst/>
          </a:prstGeom>
          <a:noFill/>
          <a:ln>
            <a:solidFill>
              <a:schemeClr val="accent1">
                <a:lumMod val="7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0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e4ea36c3f5c5dd1d6e4ba5d2d9f902e72f5c4"/>
</p:tagLst>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2809</TotalTime>
  <Words>825</Words>
  <Application>Microsoft Office PowerPoint</Application>
  <PresentationFormat>Экран (4:3)</PresentationFormat>
  <Paragraphs>140</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ГПОАУ ЯО Любимский аграрно-политехнический колледж</vt:lpstr>
      <vt:lpstr>Презентация PowerPoint</vt:lpstr>
      <vt:lpstr>Презентация PowerPoint</vt:lpstr>
      <vt:lpstr>«Внедрение методики преподавания общеобразовательных дисциплин с учетом профессиональной направленности образовательных программ СПО</vt:lpstr>
      <vt:lpstr>Презентация PowerPoint</vt:lpstr>
      <vt:lpstr>Специальность 35.02.16  «Эксплуатация и ремонт сельскохозяйственной техники и оборудования».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Проблемы</vt:lpstr>
      <vt:lpstr>Методические приемы</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Бордюр голубых оттенков</dc:title>
  <dc:creator>obstinate</dc:creator>
  <dc:description>Шаблон презентации с сайта https://presentation-creation.ru/</dc:description>
  <cp:lastModifiedBy>Arina</cp:lastModifiedBy>
  <cp:revision>1269</cp:revision>
  <dcterms:created xsi:type="dcterms:W3CDTF">2018-02-25T09:09:03Z</dcterms:created>
  <dcterms:modified xsi:type="dcterms:W3CDTF">2024-04-24T09:21:02Z</dcterms:modified>
</cp:coreProperties>
</file>