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9" r:id="rId3"/>
    <p:sldId id="258" r:id="rId4"/>
    <p:sldId id="259" r:id="rId5"/>
    <p:sldId id="262" r:id="rId6"/>
    <p:sldId id="260" r:id="rId7"/>
    <p:sldId id="263" r:id="rId8"/>
    <p:sldId id="275" r:id="rId9"/>
    <p:sldId id="264" r:id="rId10"/>
    <p:sldId id="272" r:id="rId11"/>
    <p:sldId id="273" r:id="rId12"/>
    <p:sldId id="271" r:id="rId13"/>
    <p:sldId id="266" r:id="rId14"/>
    <p:sldId id="267" r:id="rId15"/>
    <p:sldId id="268" r:id="rId16"/>
    <p:sldId id="276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E7AA7-9F89-4CE4-84EA-51F173A4D6D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B88BD-72E8-4F9B-8F73-669E88A3C6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E7AA7-9F89-4CE4-84EA-51F173A4D6D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B88BD-72E8-4F9B-8F73-669E88A3C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E7AA7-9F89-4CE4-84EA-51F173A4D6D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B88BD-72E8-4F9B-8F73-669E88A3C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E7AA7-9F89-4CE4-84EA-51F173A4D6D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B88BD-72E8-4F9B-8F73-669E88A3C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E7AA7-9F89-4CE4-84EA-51F173A4D6D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B88BD-72E8-4F9B-8F73-669E88A3C6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E7AA7-9F89-4CE4-84EA-51F173A4D6D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B88BD-72E8-4F9B-8F73-669E88A3C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E7AA7-9F89-4CE4-84EA-51F173A4D6D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B88BD-72E8-4F9B-8F73-669E88A3C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E7AA7-9F89-4CE4-84EA-51F173A4D6D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B88BD-72E8-4F9B-8F73-669E88A3C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E7AA7-9F89-4CE4-84EA-51F173A4D6D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B88BD-72E8-4F9B-8F73-669E88A3C69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E7AA7-9F89-4CE4-84EA-51F173A4D6D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B88BD-72E8-4F9B-8F73-669E88A3C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E7AA7-9F89-4CE4-84EA-51F173A4D6D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B88BD-72E8-4F9B-8F73-669E88A3C6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7FE7AA7-9F89-4CE4-84EA-51F173A4D6D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82B88BD-72E8-4F9B-8F73-669E88A3C69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/>
          <a:lstStyle/>
          <a:p>
            <a:pPr marL="82296" indent="0" algn="ct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Особенности практики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наставничества среди мастеров производственного обучения </a:t>
            </a:r>
            <a:endParaRPr lang="ru-RU" b="1" i="1" dirty="0" smtClean="0">
              <a:solidFill>
                <a:schemeClr val="accent3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82296" indent="0" algn="ct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в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ГПОАУЯО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Любимском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аграрно-политехническом колледже</a:t>
            </a:r>
          </a:p>
          <a:p>
            <a:pPr marL="82296" indent="0" algn="ctr">
              <a:buNone/>
            </a:pPr>
            <a:endParaRPr lang="ru-RU" i="1" dirty="0">
              <a:latin typeface="Calibri"/>
              <a:cs typeface="Times New Roman"/>
            </a:endParaRPr>
          </a:p>
          <a:p>
            <a:pPr marL="82296" indent="0" algn="ctr">
              <a:buNone/>
            </a:pPr>
            <a:endParaRPr lang="ru-RU" i="1" dirty="0" smtClean="0">
              <a:latin typeface="Calibri"/>
              <a:cs typeface="Times New Roman"/>
            </a:endParaRPr>
          </a:p>
          <a:p>
            <a:pPr marL="82296" indent="0" algn="r">
              <a:buNone/>
            </a:pPr>
            <a:r>
              <a:rPr lang="ru-RU" sz="2400" i="1" dirty="0" smtClean="0">
                <a:latin typeface="Calibri"/>
                <a:cs typeface="Times New Roman"/>
              </a:rPr>
              <a:t>Подготовила: мастер п/о, </a:t>
            </a:r>
          </a:p>
          <a:p>
            <a:pPr marL="82296" indent="0" algn="r">
              <a:buNone/>
            </a:pPr>
            <a:r>
              <a:rPr lang="ru-RU" sz="2400" i="1" dirty="0" smtClean="0">
                <a:latin typeface="Calibri"/>
                <a:cs typeface="Times New Roman"/>
              </a:rPr>
              <a:t>председатель ЦК мастеров п/о </a:t>
            </a:r>
          </a:p>
          <a:p>
            <a:pPr marL="82296" indent="0" algn="r">
              <a:buNone/>
            </a:pPr>
            <a:r>
              <a:rPr lang="ru-RU" sz="2400" i="1" dirty="0" smtClean="0">
                <a:latin typeface="Calibri"/>
                <a:cs typeface="Times New Roman"/>
              </a:rPr>
              <a:t>Мартова Татьяна Владимировна</a:t>
            </a:r>
            <a:endParaRPr lang="ru-RU" sz="2400" dirty="0"/>
          </a:p>
        </p:txBody>
      </p:sp>
      <p:pic>
        <p:nvPicPr>
          <p:cNvPr id="4" name="Рисунок 3" descr="https://kriushaschool.edusite.ru/images/logotipy_na_sayt_tmnproekt_rf-2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8" t="11053" r="21795" b="23279"/>
          <a:stretch/>
        </p:blipFill>
        <p:spPr bwMode="auto">
          <a:xfrm>
            <a:off x="1187624" y="4149080"/>
            <a:ext cx="3098800" cy="2565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32656"/>
            <a:ext cx="7498080" cy="936104"/>
          </a:xfrm>
        </p:spPr>
        <p:txBody>
          <a:bodyPr>
            <a:normAutofit fontScale="90000"/>
          </a:bodyPr>
          <a:lstStyle/>
          <a:p>
            <a:pPr marL="82296" lvl="0" algn="ctr">
              <a:spcBef>
                <a:spcPts val="600"/>
              </a:spcBef>
            </a:pPr>
            <a:r>
              <a:rPr lang="ru-RU" sz="3200" b="1" dirty="0">
                <a:solidFill>
                  <a:srgbClr val="475A8D">
                    <a:lumMod val="5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МОЛОДЫМИ СПЕЦИАЛИСТАМИ:</a:t>
            </a:r>
            <a:br>
              <a:rPr lang="ru-RU" sz="3200" b="1" dirty="0">
                <a:solidFill>
                  <a:srgbClr val="475A8D">
                    <a:lumMod val="5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1728192"/>
          </a:xfrm>
        </p:spPr>
        <p:txBody>
          <a:bodyPr>
            <a:normAutofit fontScale="92500" lnSpcReduction="20000"/>
          </a:bodyPr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ru-RU" sz="25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 </a:t>
            </a: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Групповое консультирование </a:t>
            </a: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Групповые дискуссии </a:t>
            </a: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Обзоры педагогической литературы </a:t>
            </a: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Открытые уроки</a:t>
            </a:r>
          </a:p>
          <a:p>
            <a:endParaRPr lang="ru-RU" dirty="0"/>
          </a:p>
        </p:txBody>
      </p:sp>
      <p:pic>
        <p:nvPicPr>
          <p:cNvPr id="6" name="Рисунок 5" descr="C:\Users\Татьяна\AppData\Local\Microsoft\Windows\INetCache\Content.Word\IMG_82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24128" y="1686720"/>
            <a:ext cx="352839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Татьяна\AppData\Local\Microsoft\Windows\INetCache\Content.Word\IMG_825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9"/>
          <a:stretch/>
        </p:blipFill>
        <p:spPr bwMode="auto">
          <a:xfrm rot="5400000">
            <a:off x="719571" y="2960949"/>
            <a:ext cx="3672409" cy="316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pu47.edu.yar.ru/izobrazheniya_2020/sentyabr/dp_2_w450_h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293096"/>
            <a:ext cx="3655293" cy="24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>
                <a:solidFill>
                  <a:srgbClr val="475A8D">
                    <a:lumMod val="5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МОЛОДЫМИ СПЕЦИАЛИСТАМИ:</a:t>
            </a:r>
            <a:br>
              <a:rPr lang="ru-RU" sz="2900" b="1" dirty="0">
                <a:solidFill>
                  <a:srgbClr val="475A8D">
                    <a:lumMod val="5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836712"/>
            <a:ext cx="7498080" cy="1440160"/>
          </a:xfrm>
        </p:spPr>
        <p:txBody>
          <a:bodyPr/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ru-RU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</a:t>
            </a: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Индивидуальные консультации </a:t>
            </a: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Практические занятия</a:t>
            </a:r>
          </a:p>
          <a:p>
            <a:endParaRPr lang="ru-RU" dirty="0"/>
          </a:p>
        </p:txBody>
      </p:sp>
      <p:pic>
        <p:nvPicPr>
          <p:cNvPr id="4" name="Рисунок 3" descr="C:\Users\Татьяна\AppData\Local\Microsoft\Windows\INetCache\Content.Word\IMG_82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214" y="3633779"/>
            <a:ext cx="3190468" cy="2492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Татьяна\AppData\Local\Microsoft\Windows\INetCache\Content.Word\IMG_82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1131" y="1800281"/>
            <a:ext cx="292100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Татьяна\AppData\Local\Microsoft\Windows\INetCache\Content.Word\IMG_823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/>
          <a:stretch/>
        </p:blipFill>
        <p:spPr bwMode="auto">
          <a:xfrm rot="5400000">
            <a:off x="3723422" y="2184671"/>
            <a:ext cx="2902694" cy="2943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https://pu47.edu.yar.ru/izobrazheniya_2020/sentyabr/fp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69774"/>
            <a:ext cx="2865463" cy="214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– НАСТАВНИКА С МОЛОДЫМ СПЕЦИАЛИСТОМ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322128" cy="5051648"/>
          </a:xfrm>
        </p:spPr>
        <p:txBody>
          <a:bodyPr>
            <a:normAutofit fontScale="40000" lnSpcReduction="20000"/>
          </a:bodyPr>
          <a:lstStyle/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i="1" dirty="0" smtClean="0">
                <a:latin typeface="Times New Roman"/>
                <a:ea typeface="Calibri"/>
                <a:cs typeface="Times New Roman"/>
              </a:rPr>
              <a:t>     Содержание деятельности:</a:t>
            </a:r>
            <a:endParaRPr lang="ru-RU" sz="6400" b="1" dirty="0" smtClean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dirty="0" smtClean="0">
                <a:latin typeface="Times New Roman"/>
                <a:ea typeface="Calibri"/>
                <a:cs typeface="Times New Roman"/>
              </a:rPr>
              <a:t>1. Анализ нормативно-программной документации;</a:t>
            </a:r>
            <a:endParaRPr lang="ru-RU" sz="5600" dirty="0" smtClean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dirty="0" smtClean="0">
                <a:latin typeface="Times New Roman"/>
                <a:ea typeface="Calibri"/>
                <a:cs typeface="Times New Roman"/>
              </a:rPr>
              <a:t>2. Разработка учебно-программной документации;</a:t>
            </a:r>
            <a:endParaRPr lang="ru-RU" sz="5600" dirty="0" smtClean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dirty="0" smtClean="0">
                <a:latin typeface="Times New Roman"/>
                <a:ea typeface="Calibri"/>
                <a:cs typeface="Times New Roman"/>
              </a:rPr>
              <a:t>3. </a:t>
            </a:r>
            <a:r>
              <a:rPr lang="ru-RU" sz="5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Проектирование учебных занятий и их обеспечение </a:t>
            </a:r>
            <a:r>
              <a:rPr lang="ru-RU" sz="5600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56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dirty="0">
                <a:latin typeface="Times New Roman"/>
                <a:ea typeface="Calibri"/>
                <a:cs typeface="Times New Roman"/>
              </a:rPr>
              <a:t>4. </a:t>
            </a:r>
            <a:r>
              <a:rPr lang="ru-RU" sz="5600" dirty="0" smtClean="0">
                <a:latin typeface="Times New Roman"/>
                <a:ea typeface="Calibri"/>
                <a:cs typeface="Times New Roman"/>
              </a:rPr>
              <a:t>Оценка результатов деятельности педагога;</a:t>
            </a:r>
            <a:endParaRPr lang="ru-RU" sz="56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dirty="0">
                <a:latin typeface="Times New Roman"/>
                <a:ea typeface="Calibri"/>
                <a:cs typeface="Times New Roman"/>
              </a:rPr>
              <a:t>5. </a:t>
            </a:r>
            <a:r>
              <a:rPr lang="ru-RU" sz="5600" dirty="0" smtClean="0">
                <a:latin typeface="Times New Roman"/>
                <a:ea typeface="Calibri"/>
                <a:cs typeface="Times New Roman"/>
              </a:rPr>
              <a:t>Оценка результатов обучения;</a:t>
            </a:r>
            <a:endParaRPr lang="ru-RU" sz="56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i="1" dirty="0" smtClean="0">
                <a:latin typeface="Times New Roman"/>
                <a:ea typeface="Calibri"/>
                <a:cs typeface="Times New Roman"/>
              </a:rPr>
              <a:t>Ожидаемые </a:t>
            </a:r>
            <a:r>
              <a:rPr lang="ru-RU" sz="6400" b="1" i="1" dirty="0">
                <a:latin typeface="Times New Roman"/>
                <a:ea typeface="Calibri"/>
                <a:cs typeface="Times New Roman"/>
              </a:rPr>
              <a:t>результаты</a:t>
            </a:r>
            <a:r>
              <a:rPr lang="ru-RU" sz="6400" b="1" i="1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500" dirty="0">
                <a:latin typeface="Times New Roman"/>
                <a:ea typeface="Calibri"/>
                <a:cs typeface="Times New Roman"/>
              </a:rPr>
              <a:t>1. Качественная реализация программ с учетом требований НПД</a:t>
            </a: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500" dirty="0" smtClean="0">
                <a:latin typeface="Times New Roman"/>
                <a:ea typeface="Calibri"/>
                <a:cs typeface="Times New Roman"/>
              </a:rPr>
              <a:t>2.  Обеспечение </a:t>
            </a:r>
            <a:r>
              <a:rPr lang="ru-RU" sz="5500" dirty="0">
                <a:latin typeface="Times New Roman"/>
                <a:ea typeface="Calibri"/>
                <a:cs typeface="Times New Roman"/>
              </a:rPr>
              <a:t>качественного освоения обучающимися профессиональных и общепрофессиональных компетенций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500" dirty="0">
                <a:latin typeface="Times New Roman"/>
                <a:ea typeface="Calibri"/>
                <a:cs typeface="Times New Roman"/>
              </a:rPr>
              <a:t>3. Повышение уровня компетентности педагога (аттестация)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500" dirty="0">
                <a:latin typeface="Times New Roman"/>
                <a:ea typeface="Calibri"/>
                <a:cs typeface="Times New Roman"/>
              </a:rPr>
              <a:t>4. Успешность освоения профессии и трудоустройство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5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8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92888" cy="1080120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МЕРОПРИЯТИЯ</a:t>
            </a: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ПО ПЛАНИРОВАНИЮ, ОРГАНИЗАЦИИ И СОДЕРЖАНИЮ ДЕЯТЕЛЬНОСТИ</a:t>
            </a:r>
            <a:r>
              <a:rPr lang="ru-RU" sz="2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302983"/>
              </p:ext>
            </p:extLst>
          </p:nvPr>
        </p:nvGraphicFramePr>
        <p:xfrm>
          <a:off x="1043608" y="1052736"/>
          <a:ext cx="7848872" cy="5770372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  <a:gridCol w="1761755"/>
                <a:gridCol w="1775219"/>
                <a:gridCol w="2007642"/>
              </a:tblGrid>
              <a:tr h="23131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мероприятий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1" marR="65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3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 по дисциплинам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Воспитательная работа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 с нормативной документацией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31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1" marR="65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1.Изучение ФГОС СПО, рабочих программ по дисциплинам, учебной практики, календарно-тематического планирования.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Оказание помощи в разработке КТП.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1.Изучение плана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воспитательной работы колледжа, составление плана воспитательной работы колледжа.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Консультации по вопросу возрастных особенностей студентов.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1.Изучение нормативно – правовой базы колледжа (календарный учебный график, учебный план, ОПОП СПО, план работы колледжа на учебный год, документы строгой отчетности).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Практикум: «Ведение документации» (классный журнал, производственный журнал, личные дела студентов».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Контроль ведения журнала, контроль качества составления КТП.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1" marR="65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70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1008112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  <a:cs typeface="Times New Roman"/>
              </a:rPr>
              <a:t>МЕРОПРИЯТИЯ</a:t>
            </a:r>
            <a:r>
              <a:rPr lang="ru-RU" sz="2200" dirty="0">
                <a:solidFill>
                  <a:srgbClr val="4F271C">
                    <a:satMod val="130000"/>
                  </a:srgbClr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2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  <a:cs typeface="Times New Roman"/>
              </a:rPr>
              <a:t>ПО ПЛАНИРОВАНИЮ, ОРГАНИЗАЦИИ И СОДЕРЖАНИЮ ДЕЯТЕЛЬНОСТИ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668415"/>
              </p:ext>
            </p:extLst>
          </p:nvPr>
        </p:nvGraphicFramePr>
        <p:xfrm>
          <a:off x="1187624" y="2060848"/>
          <a:ext cx="7776862" cy="3687965"/>
        </p:xfrm>
        <a:graphic>
          <a:graphicData uri="http://schemas.openxmlformats.org/drawingml/2006/table">
            <a:tbl>
              <a:tblPr firstRow="1" firstCol="1" bandRow="1"/>
              <a:tblGrid>
                <a:gridCol w="2688495"/>
                <a:gridCol w="1738113"/>
                <a:gridCol w="1932655"/>
                <a:gridCol w="1417599"/>
              </a:tblGrid>
              <a:tr h="5524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2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1.Занятие: «Современный урок и его организация. Использование современных педагогических технологий».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Оказание помощи в подготовке и проведении занятий в соответствии с требованиями ФГОС.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Практикум " Цель урока и его конечный результат".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4.Взаимопосещение уроков с последующим анализом.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Практикум: «Совместная разработка внеклассного мероприятия».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Самообразование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педагога. Изучение документов по ФГОС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Контроль качества составления поурочных планов, посещение уроков, внеурочных занятий.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10596"/>
              </p:ext>
            </p:extLst>
          </p:nvPr>
        </p:nvGraphicFramePr>
        <p:xfrm>
          <a:off x="1187624" y="1052736"/>
          <a:ext cx="7776864" cy="939307"/>
        </p:xfrm>
        <a:graphic>
          <a:graphicData uri="http://schemas.openxmlformats.org/drawingml/2006/table">
            <a:tbl>
              <a:tblPr firstRow="1" firstCol="1" bandRow="1"/>
              <a:tblGrid>
                <a:gridCol w="2664296"/>
                <a:gridCol w="1728192"/>
                <a:gridCol w="1944216"/>
                <a:gridCol w="1440160"/>
              </a:tblGrid>
              <a:tr h="23131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мероприятий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1" marR="65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3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 по дисциплинам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Воспитательная работа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 с нормативной документацией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0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Успешность молодого педагога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100811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студентов 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педагога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ssets.entrepreneur.com/content/3x2/2000/online-vc-service-more-investors-into-g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74" y="0"/>
            <a:ext cx="1794231" cy="1196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Татьяна\AppData\Local\Microsoft\Windows\INetCache\Content.Word\ODIN45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88630"/>
            <a:ext cx="3024336" cy="3825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Татьяна\AppData\Local\Microsoft\Windows\INetCache\Content.Word\VKFQ373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2" b="7366"/>
          <a:stretch/>
        </p:blipFill>
        <p:spPr bwMode="auto">
          <a:xfrm>
            <a:off x="4283968" y="2184193"/>
            <a:ext cx="1962417" cy="237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Татьяна\AppData\Local\Microsoft\Windows\INetCache\Content.Word\KHTJ998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6" r="9661"/>
          <a:stretch/>
        </p:blipFill>
        <p:spPr bwMode="auto">
          <a:xfrm>
            <a:off x="6588224" y="4653135"/>
            <a:ext cx="2164744" cy="209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pu47.edu.yar.ru/izobrazheniya_2020/oktyabr/povarskoe_delo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662" y="1372307"/>
            <a:ext cx="2500086" cy="30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854443"/>
            <a:ext cx="302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</a:rPr>
              <a:t>V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Ярославский чемпионат "</a:t>
            </a:r>
            <a:r>
              <a:rPr lang="ru-RU" sz="1600" b="1" dirty="0" err="1" smtClean="0">
                <a:solidFill>
                  <a:srgbClr val="000000"/>
                </a:solidFill>
                <a:latin typeface="Arial"/>
              </a:rPr>
              <a:t>Абилимпикс</a:t>
            </a:r>
            <a:r>
              <a:rPr lang="ru-RU" sz="1600" b="1" dirty="0" smtClean="0">
                <a:solidFill>
                  <a:srgbClr val="000000"/>
                </a:solidFill>
                <a:latin typeface="Arial"/>
              </a:rPr>
              <a:t>«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Arial"/>
              </a:rPr>
              <a:t>Белова Екатерина, заняла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III место.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9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840" y="274638"/>
            <a:ext cx="7275848" cy="994122"/>
          </a:xfrm>
        </p:spPr>
        <p:txBody>
          <a:bodyPr/>
          <a:lstStyle/>
          <a:p>
            <a:r>
              <a:rPr lang="ru-RU" sz="3900" b="1" dirty="0">
                <a:solidFill>
                  <a:srgbClr val="4F271C">
                    <a:satMod val="130000"/>
                  </a:srgbClr>
                </a:solidFill>
              </a:rPr>
              <a:t>Успешность молодого педагога</a:t>
            </a:r>
            <a:endParaRPr lang="ru-RU" dirty="0"/>
          </a:p>
        </p:txBody>
      </p:sp>
      <p:pic>
        <p:nvPicPr>
          <p:cNvPr id="4" name="Объект 3" descr="https://pu47.edu.yar.ru/izobrazheniya_2020/oktyabr/povarskoe_delo_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9" y="1113656"/>
            <a:ext cx="3960440" cy="274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47" y="-8261"/>
            <a:ext cx="1792287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s://pu47.edu.yar.ru/izobrazheniya_2020/oktyabr/kros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2621280" cy="34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u47.edu.yar.ru/izobrazheniya_2020/dekabr/ab_1_w450_h30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716" y="3789040"/>
            <a:ext cx="42926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u47.edu.yar.ru/izobrazheniya_2020/dekabr/img20201203_1049268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" y="3429000"/>
            <a:ext cx="2919462" cy="198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pu47.edu.yar.ru/izobrazheniya_2020/sentyabr/dz_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16" y="3173313"/>
            <a:ext cx="2155800" cy="2919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753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bigslide.ru/images/36/35903/960/img3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026"/>
            <a:ext cx="8172400" cy="6837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3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chol31.ucoz.ru/2020-21photo/kartinki/04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7344816" cy="547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raywheeler.files.wordpress.com/2012/05/mentor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2575876" cy="2996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16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08720"/>
            <a:ext cx="7498080" cy="4800600"/>
          </a:xfrm>
        </p:spPr>
        <p:txBody>
          <a:bodyPr/>
          <a:lstStyle/>
          <a:p>
            <a:r>
              <a:rPr lang="ru-RU" b="1" i="1" dirty="0"/>
              <a:t>Задача наставника </a:t>
            </a:r>
            <a:r>
              <a:rPr lang="ru-RU" dirty="0"/>
              <a:t>- помочь начинающему педагогу реализовать себя, развить личностные качества, коммуникативные и управленческие умения в образовательной </a:t>
            </a:r>
            <a:r>
              <a:rPr lang="ru-RU" dirty="0" smtClean="0"/>
              <a:t>деятельности организации</a:t>
            </a:r>
            <a:r>
              <a:rPr lang="ru-RU" dirty="0"/>
              <a:t>.</a:t>
            </a:r>
          </a:p>
        </p:txBody>
      </p:sp>
      <p:pic>
        <p:nvPicPr>
          <p:cNvPr id="1026" name="Picture 2" descr="https://itcube.dm-centre.ru/wp-content/uploads/2020/05/Top-7-qualities-of-the-best-mentors-in-a-business-840x4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453296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5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76672"/>
            <a:ext cx="7920880" cy="5904656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ru-RU" b="1" u="sng" dirty="0"/>
              <a:t>Основные задачи наставничества:</a:t>
            </a:r>
          </a:p>
          <a:p>
            <a:r>
              <a:rPr lang="ru-RU" dirty="0" smtClean="0"/>
              <a:t>привитие </a:t>
            </a:r>
            <a:r>
              <a:rPr lang="ru-RU" dirty="0"/>
              <a:t>молодым специалистам интереса к педагогической деятельности и закрепление педагогов в образовательном учреждении;</a:t>
            </a:r>
          </a:p>
          <a:p>
            <a:r>
              <a:rPr lang="ru-RU" dirty="0" smtClean="0"/>
              <a:t>ускорение </a:t>
            </a:r>
            <a:r>
              <a:rPr lang="ru-RU" dirty="0"/>
              <a:t>процесса профессионального становления преподавателя и развитие способности самостоятельно и качественно выполнять возложенные на него обязанности по занимаемой должности;</a:t>
            </a:r>
          </a:p>
          <a:p>
            <a:r>
              <a:rPr lang="ru-RU" dirty="0" smtClean="0"/>
              <a:t>адаптация </a:t>
            </a:r>
            <a:r>
              <a:rPr lang="ru-RU" dirty="0"/>
              <a:t>к корпоративной культуре, усвоение лучших традиций коллектива колледжа и правил поведения в образовательном учреждении, сознательного и творческого отношения к </a:t>
            </a:r>
            <a:r>
              <a:rPr lang="ru-RU" dirty="0" smtClean="0"/>
              <a:t>работе.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4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6632"/>
            <a:ext cx="8280920" cy="6741368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СПЕЦИАЛИСТЫ </a:t>
            </a:r>
          </a:p>
          <a:p>
            <a:pPr marL="82296" indent="0" algn="ctr">
              <a:buNone/>
            </a:pPr>
            <a:endParaRPr lang="ru-RU" sz="2800" b="1" dirty="0" smtClean="0"/>
          </a:p>
          <a:p>
            <a:pPr marL="82296" indent="0" algn="ctr">
              <a:buNone/>
            </a:pPr>
            <a:endParaRPr lang="ru-RU" sz="2800" b="1" dirty="0"/>
          </a:p>
          <a:p>
            <a:pPr marL="82296" indent="0" algn="ctr">
              <a:buNone/>
            </a:pP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00092" y="1864821"/>
            <a:ext cx="3384376" cy="19242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мастер производственного обучения - выпускник колледжа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(3 человека)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1869421"/>
            <a:ext cx="3024336" cy="19196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производственного обучения, пришедший с производства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 человек)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472118" y="764704"/>
            <a:ext cx="864096" cy="1083794"/>
          </a:xfrm>
          <a:prstGeom prst="downArrow">
            <a:avLst>
              <a:gd name="adj1" fmla="val 50000"/>
              <a:gd name="adj2" fmla="val 48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372200" y="748934"/>
            <a:ext cx="864096" cy="1083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2064" y="4403283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подготовки студентов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питание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339752" y="3826548"/>
            <a:ext cx="144016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100791" y="3822429"/>
            <a:ext cx="144016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59632" y="5972943"/>
            <a:ext cx="763284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Трое </a:t>
            </a:r>
            <a:r>
              <a:rPr lang="ru-RU" b="1" i="1" dirty="0" smtClean="0">
                <a:effectLst/>
                <a:latin typeface="Times New Roman"/>
                <a:ea typeface="Times New Roman"/>
                <a:cs typeface="Times New Roman"/>
              </a:rPr>
              <a:t>из них обучают по адаптированным программам слушателей из числа лиц с ОВЗ (выпускников коррекционных учебных заведений).</a:t>
            </a:r>
            <a:endParaRPr lang="ru-RU" sz="1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971600" y="6201247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0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/>
                <a:ea typeface="Calibri"/>
                <a:cs typeface="Times New Roman"/>
              </a:rPr>
              <a:t>МОДЕЛИ  НАСТАВНИЧЕСТВА</a:t>
            </a: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919555"/>
              </p:ext>
            </p:extLst>
          </p:nvPr>
        </p:nvGraphicFramePr>
        <p:xfrm>
          <a:off x="1042988" y="1125538"/>
          <a:ext cx="7891462" cy="550386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24956"/>
                <a:gridCol w="4866506"/>
              </a:tblGrid>
              <a:tr h="2303462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Традиционное наставничество:</a:t>
                      </a:r>
                      <a:r>
                        <a:rPr lang="ru-RU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«один на один»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Наставник, как правило, успешный и опытный профессионал, работает с менее опытным подопечным (или протеже) для улучшения работы, карьерного роста и налаживания рабочих связей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Групповое наставничество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Связь нескольких лиц с более опытными коллегами («Круг наставничества») 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Партнерское наставничество: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«равный – равному»</a:t>
                      </a:r>
                    </a:p>
                    <a:p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Наставником является сотрудник, равный по уровню подопечному, но с опытом работы в предметной области, которым партнер не обладает </a:t>
                      </a:r>
                    </a:p>
                    <a:p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5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85812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ВЗАИМОДЕЙСТВИЯ НАСТАВНИКА И МОЛОДОГО СПЕЦИАЛИСТА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54759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Адаптационный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Основной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Контрольно-оценочный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https://businessman.ru/static/img/n/5/8/8/0/4/1/i/588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3995936" cy="30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skyteach.ru/wp-content/uploads/2017/08/%D0%A3%D1%81%D1%82%D0%B0%D0%B2%D1%88%D0%B8%D0%B9-%D0%BF%D1%80%D0%B5%D0%BF%D0%BE%D0%B4%D0%B0%D0%B2%D0%B0%D1%82%D0%B5%D0%BB%D1%8C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888432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fsd.multiurok.ru/html/2019/09/19/s_5d82ec562f07b/1207299_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96852"/>
            <a:ext cx="2160240" cy="219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2265372/ef638bf4-9548-4409-bbec-4e3a639bbc39/s1200?webp=fals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4176464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19672" y="54868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(1 год работы)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763688" y="948790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20272" y="285293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(2-3 годы работы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6876256" y="3560822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https://spark.ru/upload/other/b_5ef3a6a43b06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06" y="4376722"/>
            <a:ext cx="3131840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176464" y="5157192"/>
            <a:ext cx="183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(4-5 годы работы)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176464" y="5949280"/>
            <a:ext cx="16196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9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32656"/>
            <a:ext cx="7674056" cy="626469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МОЛОДЫМИ СПЕЦИАЛИСТАМИ:</a:t>
            </a:r>
          </a:p>
          <a:p>
            <a:pPr marL="82296" indent="0" algn="ctr">
              <a:buNone/>
            </a:pP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работа </a:t>
            </a:r>
          </a:p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pic>
        <p:nvPicPr>
          <p:cNvPr id="4" name="Рисунок 3" descr="C:\Users\Татьяна\AppData\Local\Microsoft\Windows\INetCache\Content.Word\IMG_82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8516" y="2425836"/>
            <a:ext cx="3950544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364088" y="1792610"/>
            <a:ext cx="396044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Методический совет </a:t>
            </a:r>
          </a:p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Методический семинар </a:t>
            </a:r>
          </a:p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Круглый стол </a:t>
            </a:r>
          </a:p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День молодого педагога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 descr="C:\Users\Татьяна\AppData\Local\Microsoft\Windows\INetCache\Content.Word\SMPD889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43584"/>
            <a:ext cx="3816424" cy="3225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6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779</TotalTime>
  <Words>641</Words>
  <Application>Microsoft Office PowerPoint</Application>
  <PresentationFormat>Экран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МОДЕЛИ  НАСТАВНИЧЕСТВА </vt:lpstr>
      <vt:lpstr>ЭТАПЫ ВЗАИМОДЕЙСТВИЯ НАСТАВНИКА И МОЛОДОГО СПЕЦИАЛИСТА</vt:lpstr>
      <vt:lpstr>Презентация PowerPoint</vt:lpstr>
      <vt:lpstr>Презентация PowerPoint</vt:lpstr>
      <vt:lpstr>ФОРМЫ РАБОТЫ С МОЛОДЫМИ СПЕЦИАЛИСТАМИ: </vt:lpstr>
      <vt:lpstr>ФОРМЫ РАБОТЫ С МОЛОДЫМИ СПЕЦИАЛИСТАМИ: </vt:lpstr>
      <vt:lpstr>ПЛАН РАБОТЫ ПЕДАГОГА – НАСТАВНИКА С МОЛОДЫМ СПЕЦИАЛИСТОМ </vt:lpstr>
      <vt:lpstr>МЕРОПРИЯТИЯ ПО ПЛАНИРОВАНИЮ, ОРГАНИЗАЦИИ И СОДЕРЖАНИЮ ДЕЯТЕЛЬНОСТИ </vt:lpstr>
      <vt:lpstr>МЕРОПРИЯТИЯ ПО ПЛАНИРОВАНИЮ, ОРГАНИЗАЦИИ И СОДЕРЖАНИЮ ДЕЯТЕЛЬНОСТИ</vt:lpstr>
      <vt:lpstr>Успешность молодого педагога</vt:lpstr>
      <vt:lpstr>Успешность молодого педагога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36</cp:revision>
  <dcterms:created xsi:type="dcterms:W3CDTF">2021-01-20T10:16:14Z</dcterms:created>
  <dcterms:modified xsi:type="dcterms:W3CDTF">2021-01-22T06:00:01Z</dcterms:modified>
</cp:coreProperties>
</file>