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9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9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7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5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2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2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3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7F5B-8CBE-4B39-9C55-D350134B4DE7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1F34-2AA4-49C8-BA70-900CCF6E8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Организация наставничества по направлению «педагог-педагог» в ГПОАУ ЯО Рыбинском промышленно-экономическом колледже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6400800" cy="1198984"/>
          </a:xfrm>
        </p:spPr>
        <p:txBody>
          <a:bodyPr>
            <a:normAutofit fontScale="77500" lnSpcReduction="20000"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О. А. Бажанова,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зам. директора по УПР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60351" cy="157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8124"/>
            <a:ext cx="9144000" cy="13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45225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Нормативная база организации наставничества в ГПОАУ ЯО Рыбинском промышленно-экономическом колледже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Положение о наставничестве ГПОАУ ЯО Рыбинского промышленно-экономического колледжа (утверждено директором 03.09.2019 г.):</a:t>
            </a:r>
            <a:br>
              <a:rPr lang="ru-RU" sz="2400" dirty="0" smtClean="0"/>
            </a:br>
            <a:r>
              <a:rPr lang="ru-RU" sz="2400" dirty="0" smtClean="0"/>
              <a:t>- цели и задачи наставничества,</a:t>
            </a:r>
            <a:br>
              <a:rPr lang="ru-RU" sz="2400" dirty="0" smtClean="0"/>
            </a:br>
            <a:r>
              <a:rPr lang="ru-RU" sz="2400" dirty="0" smtClean="0"/>
              <a:t>-особенности выбора и назначения наставников,</a:t>
            </a:r>
            <a:br>
              <a:rPr lang="ru-RU" sz="2400" dirty="0" smtClean="0"/>
            </a:br>
            <a:r>
              <a:rPr lang="ru-RU" sz="2400" dirty="0" smtClean="0"/>
              <a:t>-права и обязанности наставников и подопечных,</a:t>
            </a:r>
            <a:br>
              <a:rPr lang="ru-RU" sz="2400" dirty="0" smtClean="0"/>
            </a:br>
            <a:r>
              <a:rPr lang="ru-RU" sz="2400" dirty="0" smtClean="0"/>
              <a:t>-факторы и критерии эффективности системы наставничества,</a:t>
            </a:r>
            <a:br>
              <a:rPr lang="ru-RU" sz="2400" dirty="0" smtClean="0"/>
            </a:br>
            <a:r>
              <a:rPr lang="ru-RU" sz="2400" dirty="0" smtClean="0"/>
              <a:t>-формы и модели наставничества,</a:t>
            </a:r>
            <a:br>
              <a:rPr lang="ru-RU" sz="2400" dirty="0" smtClean="0"/>
            </a:br>
            <a:r>
              <a:rPr lang="ru-RU" sz="2400" dirty="0" smtClean="0"/>
              <a:t>-документы, регламентирующие наставничество.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5802"/>
            <a:ext cx="9144000" cy="120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Модель наставничества «Педагог – педагог</a:t>
            </a:r>
            <a:r>
              <a:rPr lang="ru-RU" sz="2800" b="1" dirty="0" smtClean="0"/>
              <a:t>» в ГПОАУ ЯО Рыбинском промышленно-экономическом колледже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Целевая группа: </a:t>
            </a:r>
            <a:r>
              <a:rPr lang="ru-RU" dirty="0"/>
              <a:t>все категории сотрудников, в том числе молодые специалисты, вновь принятые или переведенные на новые </a:t>
            </a:r>
            <a:r>
              <a:rPr lang="ru-RU" dirty="0" smtClean="0"/>
              <a:t>должности, осваивающие </a:t>
            </a:r>
            <a:r>
              <a:rPr lang="ru-RU" dirty="0"/>
              <a:t>новые технологии и производственные процессы, используемые в преподавании образовательных программ. 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Результаты </a:t>
            </a:r>
            <a:r>
              <a:rPr lang="ru-RU" b="1" dirty="0"/>
              <a:t>и социальные эффекты</a:t>
            </a:r>
            <a:r>
              <a:rPr lang="ru-RU" b="1" dirty="0" smtClean="0"/>
              <a:t>:</a:t>
            </a:r>
          </a:p>
          <a:p>
            <a:r>
              <a:rPr lang="ru-RU" dirty="0"/>
              <a:t>развитие профессионально-значимых качеств личности подопечного; </a:t>
            </a:r>
          </a:p>
          <a:p>
            <a:r>
              <a:rPr lang="ru-RU" dirty="0"/>
              <a:t> </a:t>
            </a:r>
            <a:r>
              <a:rPr lang="ru-RU" dirty="0" smtClean="0"/>
              <a:t>ускорение </a:t>
            </a:r>
            <a:r>
              <a:rPr lang="ru-RU" dirty="0"/>
              <a:t>процесса профессионального становления подопечных, развитие их способности самостоятельно, качественно и ответственно выполнять возложенные функциональные обязанности;</a:t>
            </a:r>
          </a:p>
          <a:p>
            <a:r>
              <a:rPr lang="ru-RU" dirty="0"/>
              <a:t> </a:t>
            </a:r>
            <a:r>
              <a:rPr lang="ru-RU" dirty="0" smtClean="0"/>
              <a:t>сокращение </a:t>
            </a:r>
            <a:r>
              <a:rPr lang="ru-RU" dirty="0"/>
              <a:t>сроков адаптации к условиям осуществления профессиональной деятельности, к корпоративной культуре, традициям, стандартам и   правилам внутреннего трудового распорядка; 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взаимосвязи и преемственности профессиональной деятельности разных поколений сотрудников.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4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наставничества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144325"/>
              </p:ext>
            </p:extLst>
          </p:nvPr>
        </p:nvGraphicFramePr>
        <p:xfrm>
          <a:off x="457200" y="1052513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736"/>
                <a:gridCol w="46908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наставничества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Содержание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 - адаптационный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Мотивация на результат профессионального роста, выявление позиций и содержания процесса наставничества, составление</a:t>
                      </a:r>
                      <a:r>
                        <a:rPr lang="ru-RU" baseline="0" dirty="0" smtClean="0"/>
                        <a:t> плана наставничества, формирование </a:t>
                      </a:r>
                      <a:r>
                        <a:rPr lang="ru-RU" dirty="0" smtClean="0"/>
                        <a:t>позитивного</a:t>
                      </a:r>
                      <a:r>
                        <a:rPr lang="ru-RU" baseline="0" dirty="0" smtClean="0"/>
                        <a:t> эмоциональный настроя на взаимодействие.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этап – основной (проектный)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профессиональных умений, накопление опыта, поиск лучших педагогических практик</a:t>
                      </a:r>
                      <a:r>
                        <a:rPr lang="ru-RU" baseline="0" dirty="0" smtClean="0"/>
                        <a:t> и методик, формирование своего стиля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этап - оценочный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собственных разработок, применение</a:t>
                      </a:r>
                      <a:r>
                        <a:rPr lang="ru-RU" baseline="0" dirty="0" smtClean="0"/>
                        <a:t> педагогических технологий в работе, оценка своих достижений.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Приём </a:t>
            </a:r>
            <a:r>
              <a:rPr lang="ru-RU" sz="2400" b="1" dirty="0" smtClean="0"/>
              <a:t> педагогических работников </a:t>
            </a:r>
            <a:r>
              <a:rPr lang="ru-RU" sz="2400" b="1" dirty="0" smtClean="0"/>
              <a:t>в ГПОАУ ЯО Рыбинский промышленно-экономический колледж 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195622"/>
              </p:ext>
            </p:extLst>
          </p:nvPr>
        </p:nvGraphicFramePr>
        <p:xfrm>
          <a:off x="539552" y="1916832"/>
          <a:ext cx="800323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979"/>
                <a:gridCol w="33692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  <a:r>
                        <a:rPr lang="ru-RU" baseline="0" dirty="0" smtClean="0"/>
                        <a:t>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принятых  за последние 5</a:t>
                      </a:r>
                      <a:r>
                        <a:rPr lang="ru-RU" baseline="0" dirty="0" smtClean="0"/>
                        <a:t> лет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Молодые специалисты: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5</a:t>
                      </a:r>
                      <a:endParaRPr lang="ru-RU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-из них после окончания ВУЗов, </a:t>
                      </a:r>
                      <a:r>
                        <a:rPr lang="ru-RU" dirty="0" err="1" smtClean="0"/>
                        <a:t>СУЗов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-из них выпускники РПЭК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Новые сотрудники: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/>
                        <a:t>4</a:t>
                      </a:r>
                      <a:endParaRPr lang="ru-RU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из них с производства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из них из других образовательных учреждений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3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Примеры реализации эффективной модели наставничества</a:t>
            </a:r>
            <a:endParaRPr lang="ru-RU" sz="2800" b="1" dirty="0"/>
          </a:p>
        </p:txBody>
      </p:sp>
      <p:pic>
        <p:nvPicPr>
          <p:cNvPr id="3074" name="Picture 2" descr="E:\Мои документы\Профессиональная проба\фото школьники\DSC00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88843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Мои документы\Worldskills\Региональные чемпионаты Ярославль\Региональный  чемпионат 2016\Фото закрытия региональный 2016\IMG_20160226_132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31656136"/>
            <a:ext cx="7642648" cy="19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052736"/>
            <a:ext cx="39964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583442"/>
            <a:ext cx="79928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sz="1600" b="1" dirty="0" smtClean="0"/>
              <a:t>Наставник: </a:t>
            </a:r>
            <a:r>
              <a:rPr lang="ru-RU" sz="1600" dirty="0" smtClean="0"/>
              <a:t>мастер п/о высшей категории Виноградов А. А.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Подопечный: </a:t>
            </a:r>
            <a:r>
              <a:rPr lang="ru-RU" sz="1600" dirty="0" smtClean="0"/>
              <a:t>мастер п/о Барков А. Е., выпускник  РПЭК 2015 года по профессии  Электромонтёр по ремонту и обслуживанию электрооборудования,  призёр Региональных  чемпионатов </a:t>
            </a:r>
            <a:r>
              <a:rPr lang="en-US" sz="1600" dirty="0"/>
              <a:t> </a:t>
            </a:r>
            <a:r>
              <a:rPr lang="ru-RU" sz="1600" dirty="0" smtClean="0"/>
              <a:t>«Молодые профессионалы» </a:t>
            </a:r>
            <a:r>
              <a:rPr lang="en-US" sz="1600" dirty="0" smtClean="0"/>
              <a:t>WSR 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настоящее время студент заочного отделения ЯГПУ им. К. Д. Ушинского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Совместные проекты:</a:t>
            </a:r>
            <a:r>
              <a:rPr lang="ru-RU" sz="1600" dirty="0" smtClean="0"/>
              <a:t> «Профессиональная проба», «Билет в будущее», подготовка участников  Региональных  и Национальных чемпионатов </a:t>
            </a:r>
            <a:r>
              <a:rPr lang="en-US" sz="1600" dirty="0" smtClean="0"/>
              <a:t>WSR </a:t>
            </a:r>
            <a:r>
              <a:rPr lang="ru-RU" sz="1600" dirty="0" smtClean="0"/>
              <a:t>по компетенции «Электромонтаж», модернизация  материально-технической базы электромонтажной мастерской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4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E:\Мои документы\Worldskills\Фото финал национального WSR Красногорск 2016\IMG_20160525_11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124744"/>
            <a:ext cx="44279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Наставник: </a:t>
            </a:r>
            <a:r>
              <a:rPr lang="ru-RU" sz="1600" dirty="0" smtClean="0"/>
              <a:t>преподаватель первой категории Белоусова Е. В.</a:t>
            </a:r>
            <a:endParaRPr lang="ru-RU" sz="1600" dirty="0"/>
          </a:p>
          <a:p>
            <a:endParaRPr lang="ru-RU" sz="1600" b="1" dirty="0" smtClean="0"/>
          </a:p>
          <a:p>
            <a:r>
              <a:rPr lang="ru-RU" sz="1600" b="1" dirty="0" smtClean="0"/>
              <a:t>Подопечный</a:t>
            </a:r>
            <a:r>
              <a:rPr lang="ru-RU" sz="1600" b="1" dirty="0"/>
              <a:t>: </a:t>
            </a:r>
            <a:r>
              <a:rPr lang="ru-RU" sz="1600" dirty="0"/>
              <a:t>мастер п/о </a:t>
            </a:r>
            <a:r>
              <a:rPr lang="ru-RU" sz="1600" dirty="0" smtClean="0"/>
              <a:t>Кравцова А. А., </a:t>
            </a:r>
            <a:r>
              <a:rPr lang="ru-RU" sz="1600" dirty="0"/>
              <a:t>выпускник  РПЭК </a:t>
            </a:r>
            <a:r>
              <a:rPr lang="ru-RU" sz="1600" dirty="0" smtClean="0"/>
              <a:t>2016 </a:t>
            </a:r>
            <a:r>
              <a:rPr lang="ru-RU" sz="1600" dirty="0"/>
              <a:t>года по </a:t>
            </a:r>
            <a:r>
              <a:rPr lang="ru-RU" sz="1600" dirty="0" smtClean="0"/>
              <a:t>специальности Технология продукции общественного питания,  победитель </a:t>
            </a:r>
            <a:r>
              <a:rPr lang="en-US" sz="1600" dirty="0" smtClean="0"/>
              <a:t>I</a:t>
            </a:r>
            <a:r>
              <a:rPr lang="ru-RU" sz="1600" dirty="0" smtClean="0"/>
              <a:t> Регионального чемпионата </a:t>
            </a:r>
            <a:r>
              <a:rPr lang="en-US" sz="1600" dirty="0" smtClean="0"/>
              <a:t> </a:t>
            </a:r>
            <a:r>
              <a:rPr lang="ru-RU" sz="1600" dirty="0"/>
              <a:t>«Молодые профессионалы» </a:t>
            </a:r>
            <a:r>
              <a:rPr lang="en-US" sz="1600" dirty="0"/>
              <a:t>WSR </a:t>
            </a:r>
            <a:r>
              <a:rPr lang="ru-RU" sz="1600" dirty="0" smtClean="0"/>
              <a:t> по компетенции «Поварское дело».</a:t>
            </a:r>
          </a:p>
          <a:p>
            <a:r>
              <a:rPr lang="ru-RU" sz="1600" dirty="0" smtClean="0"/>
              <a:t>В настоящее время студентка </a:t>
            </a:r>
            <a:r>
              <a:rPr lang="ru-RU" sz="1600" dirty="0" err="1" smtClean="0"/>
              <a:t>МУБиНТ</a:t>
            </a:r>
            <a:endParaRPr lang="ru-RU" sz="1600" dirty="0"/>
          </a:p>
          <a:p>
            <a:endParaRPr lang="ru-RU" sz="1600" dirty="0"/>
          </a:p>
          <a:p>
            <a:r>
              <a:rPr lang="ru-RU" sz="1600" b="1" dirty="0"/>
              <a:t>Совместные проекты:</a:t>
            </a:r>
            <a:r>
              <a:rPr lang="ru-RU" sz="1600" dirty="0"/>
              <a:t> «Профессиональная проба», «Билет в будущее», подготовка участников  Региональных  и Национальных чемпионатов </a:t>
            </a:r>
            <a:r>
              <a:rPr lang="en-US" sz="1600" dirty="0"/>
              <a:t>WSR </a:t>
            </a:r>
            <a:r>
              <a:rPr lang="ru-RU" sz="1600" dirty="0"/>
              <a:t>по компетенции </a:t>
            </a:r>
            <a:r>
              <a:rPr lang="ru-RU" sz="1600" dirty="0" smtClean="0"/>
              <a:t>«Поварское дело», проведение мастер-классов на муниципальных и региональных мероприятиях.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93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9604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5633"/>
            <a:ext cx="4477044" cy="298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78904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Наставник: </a:t>
            </a:r>
            <a:r>
              <a:rPr lang="ru-RU" dirty="0"/>
              <a:t>мастер </a:t>
            </a:r>
            <a:r>
              <a:rPr lang="ru-RU" dirty="0" smtClean="0"/>
              <a:t>п/о Крошкин А. А.</a:t>
            </a:r>
            <a:endParaRPr lang="ru-RU" dirty="0"/>
          </a:p>
          <a:p>
            <a:r>
              <a:rPr lang="ru-RU" b="1" dirty="0"/>
              <a:t>Подопечный: </a:t>
            </a:r>
            <a:r>
              <a:rPr lang="ru-RU" dirty="0"/>
              <a:t>мастер п/о </a:t>
            </a:r>
            <a:r>
              <a:rPr lang="ru-RU" dirty="0" err="1" smtClean="0"/>
              <a:t>Маянов</a:t>
            </a:r>
            <a:r>
              <a:rPr lang="ru-RU" dirty="0" smtClean="0"/>
              <a:t> В. Е., </a:t>
            </a:r>
            <a:r>
              <a:rPr lang="ru-RU" dirty="0"/>
              <a:t>выпускник  РПЭК </a:t>
            </a:r>
            <a:r>
              <a:rPr lang="ru-RU" dirty="0" smtClean="0"/>
              <a:t>2019 </a:t>
            </a:r>
            <a:r>
              <a:rPr lang="ru-RU" dirty="0"/>
              <a:t>года по профессии  </a:t>
            </a:r>
            <a:r>
              <a:rPr lang="ru-RU" dirty="0" smtClean="0"/>
              <a:t>Сварщик (ручной и частично механизированной сварки (наплавки), победитель </a:t>
            </a:r>
            <a:r>
              <a:rPr lang="ru-RU" dirty="0" err="1" smtClean="0"/>
              <a:t>внутриколледжного</a:t>
            </a:r>
            <a:r>
              <a:rPr lang="ru-RU" dirty="0" smtClean="0"/>
              <a:t> конкурса профессионального мастерства по профессии «Сварщик» 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Совместные проекты:</a:t>
            </a:r>
            <a:r>
              <a:rPr lang="ru-RU" dirty="0"/>
              <a:t> «Профессиональная проба», «Билет в </a:t>
            </a:r>
            <a:r>
              <a:rPr lang="ru-RU" dirty="0" smtClean="0"/>
              <a:t>будущее».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4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62033"/>
            <a:ext cx="3672408" cy="471118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Эффекты наставничества</a:t>
            </a:r>
          </a:p>
          <a:p>
            <a:pPr marL="0" indent="0">
              <a:buNone/>
            </a:pPr>
            <a:r>
              <a:rPr lang="ru-RU" sz="2400" dirty="0" smtClean="0"/>
              <a:t>-  </a:t>
            </a:r>
            <a:r>
              <a:rPr lang="ru-RU" sz="2300" dirty="0" smtClean="0"/>
              <a:t>Повышение профессионального  уровня и навыков сотрудников, вовлечённых в систему наставничества, включая самого наставника.</a:t>
            </a:r>
          </a:p>
          <a:p>
            <a:pPr marL="0" indent="0">
              <a:buNone/>
            </a:pPr>
            <a:r>
              <a:rPr lang="ru-RU" sz="2300" dirty="0" smtClean="0"/>
              <a:t>- Понижение показателя текучести кадров за счёт усиления профессиональной мотивации работников и предоставление дополнительных возможностей для повышения профессионального статуса</a:t>
            </a:r>
          </a:p>
          <a:p>
            <a:pPr marL="0" indent="0">
              <a:buNone/>
            </a:pPr>
            <a:r>
              <a:rPr lang="ru-RU" sz="2300" dirty="0" smtClean="0"/>
              <a:t>- Снижение риска профессионального выгорания наиболее опытных педагогов – носителей знаний и навыков.</a:t>
            </a:r>
            <a:endParaRPr lang="ru-RU" sz="2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62068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Ошибки и риски наставничества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недооценка степени дискомфорта подопечного, отсутствие обратной связи между наставником и подопечным.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Навязывание подопечному своего мнения, принуждение к простому копированию своих действий, без объяснения причин, почему нужно делать так, а не иначе.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Перегрузка подопечного одновременно замечаниями и рекомендациями по широкому кругу вопросов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Отсутствие заинтересованности в результатах наставничества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6263"/>
            <a:ext cx="91440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569</TotalTime>
  <Words>605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Организация наставничества по направлению «педагог-педагог» в ГПОАУ ЯО Рыбинском промышленно-экономическом колледже</vt:lpstr>
      <vt:lpstr>        Нормативная база организации наставничества в ГПОАУ ЯО Рыбинском промышленно-экономическом колледже   Положение о наставничестве ГПОАУ ЯО Рыбинского промышленно-экономического колледжа (утверждено директором 03.09.2019 г.): - цели и задачи наставничества, -особенности выбора и назначения наставников, -права и обязанности наставников и подопечных, -факторы и критерии эффективности системы наставничества, -формы и модели наставничества, -документы, регламентирующие наставничество.        </vt:lpstr>
      <vt:lpstr>Модель наставничества «Педагог – педагог» в ГПОАУ ЯО Рыбинском промышленно-экономическом колледже </vt:lpstr>
      <vt:lpstr>Этапы наставничества</vt:lpstr>
      <vt:lpstr>Приём  педагогических работников в ГПОАУ ЯО Рыбинский промышленно-экономический колледж </vt:lpstr>
      <vt:lpstr>Примеры реализации эффективной модели наставничества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наставничества по направлению «педагог-педагог» в ГПОАУ ЯО Рыбинском промышленно-экономическом колледже</dc:title>
  <dc:creator>Пользователь Windows</dc:creator>
  <cp:lastModifiedBy>Пользователь Windows</cp:lastModifiedBy>
  <cp:revision>25</cp:revision>
  <dcterms:created xsi:type="dcterms:W3CDTF">2021-01-19T10:18:58Z</dcterms:created>
  <dcterms:modified xsi:type="dcterms:W3CDTF">2021-01-21T12:28:28Z</dcterms:modified>
</cp:coreProperties>
</file>