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0970" y="1659525"/>
            <a:ext cx="9350061" cy="2714703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АЛГОРИТМ ВНЕДРЕНИЯ ПРОГРАММЫ НАСТАВНИЧЕСТВА ПО НАПРАВЛЕНИЮ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«ПЕДАГОГ-ПЕДАГОГ»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29589" y="4786352"/>
            <a:ext cx="4378817" cy="867474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ГПОАУ ЯО Любимский аграрно-политехнический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6698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0153"/>
            <a:ext cx="9601200" cy="47651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ЭТАПЫ РЕАЛИЗАЦИИ ПРОГРАММЫ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87132" y="1171977"/>
            <a:ext cx="2240924" cy="61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 этап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59875" y="1227152"/>
            <a:ext cx="681292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Подготовка условий для запуска программы наставничества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581957" y="1001419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687132" y="1929322"/>
            <a:ext cx="2240924" cy="61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2</a:t>
            </a:r>
            <a:r>
              <a:rPr lang="ru-RU" sz="2800" dirty="0" smtClean="0">
                <a:solidFill>
                  <a:schemeClr val="tx1"/>
                </a:solidFill>
              </a:rPr>
              <a:t> этап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87132" y="5919124"/>
            <a:ext cx="2240924" cy="61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7</a:t>
            </a:r>
            <a:r>
              <a:rPr lang="ru-RU" sz="2800" dirty="0" smtClean="0">
                <a:solidFill>
                  <a:schemeClr val="tx1"/>
                </a:solidFill>
              </a:rPr>
              <a:t> этап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87132" y="5150848"/>
            <a:ext cx="2240924" cy="6120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6</a:t>
            </a:r>
            <a:r>
              <a:rPr lang="ru-RU" sz="2800" dirty="0" smtClean="0">
                <a:solidFill>
                  <a:schemeClr val="tx1"/>
                </a:solidFill>
              </a:rPr>
              <a:t> этап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87132" y="4308392"/>
            <a:ext cx="2240924" cy="6120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5</a:t>
            </a:r>
            <a:r>
              <a:rPr lang="ru-RU" sz="2800" dirty="0" smtClean="0">
                <a:solidFill>
                  <a:schemeClr val="tx1"/>
                </a:solidFill>
              </a:rPr>
              <a:t> этап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7132" y="3465937"/>
            <a:ext cx="2240924" cy="61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4</a:t>
            </a:r>
            <a:r>
              <a:rPr lang="ru-RU" sz="2800" dirty="0" smtClean="0">
                <a:solidFill>
                  <a:schemeClr val="tx1"/>
                </a:solidFill>
              </a:rPr>
              <a:t> этап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87132" y="2651128"/>
            <a:ext cx="2240924" cy="61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3</a:t>
            </a:r>
            <a:r>
              <a:rPr lang="ru-RU" sz="2800" dirty="0" smtClean="0">
                <a:solidFill>
                  <a:schemeClr val="tx1"/>
                </a:solidFill>
              </a:rPr>
              <a:t> этап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159875" y="1973006"/>
            <a:ext cx="6812925" cy="61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Формирование базы наставляемых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59875" y="2697286"/>
            <a:ext cx="6812926" cy="61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базы наставников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159873" y="3555420"/>
            <a:ext cx="6903079" cy="61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. </a:t>
            </a:r>
            <a:r>
              <a:rPr lang="ru-RU" sz="2000" b="1" dirty="0">
                <a:solidFill>
                  <a:schemeClr val="tx1"/>
                </a:solidFill>
              </a:rPr>
              <a:t>Отбор и обучение наставников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159871" y="4279700"/>
            <a:ext cx="6903081" cy="61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Формирование наставнических пар / групп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159871" y="5113250"/>
            <a:ext cx="6903081" cy="61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Организация работы наставнических пар / групп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134107" y="5897435"/>
            <a:ext cx="6928845" cy="612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Завершение наставничества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Правая круглая скобка 5"/>
          <p:cNvSpPr/>
          <p:nvPr/>
        </p:nvSpPr>
        <p:spPr>
          <a:xfrm flipH="1">
            <a:off x="1386619" y="2114001"/>
            <a:ext cx="210363" cy="906099"/>
          </a:xfrm>
          <a:prstGeom prst="righ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авая круглая скобка 34"/>
          <p:cNvSpPr/>
          <p:nvPr/>
        </p:nvSpPr>
        <p:spPr>
          <a:xfrm>
            <a:off x="11062950" y="3175018"/>
            <a:ext cx="231819" cy="914400"/>
          </a:xfrm>
          <a:prstGeom prst="righ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авая круглая скобка 35"/>
          <p:cNvSpPr/>
          <p:nvPr/>
        </p:nvSpPr>
        <p:spPr>
          <a:xfrm>
            <a:off x="11062950" y="2166286"/>
            <a:ext cx="231819" cy="914400"/>
          </a:xfrm>
          <a:prstGeom prst="righ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авая круглая скобка 36"/>
          <p:cNvSpPr/>
          <p:nvPr/>
        </p:nvSpPr>
        <p:spPr>
          <a:xfrm flipH="1">
            <a:off x="1401643" y="3102370"/>
            <a:ext cx="210363" cy="906099"/>
          </a:xfrm>
          <a:prstGeom prst="righ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6429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81726"/>
            <a:ext cx="9601200" cy="10963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1 Этап.  </a:t>
            </a:r>
            <a:r>
              <a:rPr lang="ru-RU" sz="3200" b="1" dirty="0" smtClean="0">
                <a:solidFill>
                  <a:srgbClr val="C00000"/>
                </a:solidFill>
              </a:rPr>
              <a:t>Подготовка </a:t>
            </a:r>
            <a:r>
              <a:rPr lang="ru-RU" sz="3200" b="1" dirty="0">
                <a:solidFill>
                  <a:srgbClr val="C00000"/>
                </a:solidFill>
              </a:rPr>
              <a:t>условий для запуска программы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378040"/>
            <a:ext cx="10412569" cy="51644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sz="2800" b="1" u="sng" dirty="0"/>
              <a:t>Задачи:</a:t>
            </a:r>
            <a:endParaRPr lang="ru-RU" sz="2800" u="sng" dirty="0"/>
          </a:p>
          <a:p>
            <a:pPr algn="just"/>
            <a:r>
              <a:rPr lang="ru-RU" sz="2800" dirty="0"/>
              <a:t> </a:t>
            </a:r>
            <a:r>
              <a:rPr lang="ru-RU" sz="2800" dirty="0" smtClean="0"/>
              <a:t>получить </a:t>
            </a:r>
            <a:r>
              <a:rPr lang="ru-RU" sz="2800" dirty="0"/>
              <a:t>поддержку концепции наставничества внутри и вне </a:t>
            </a:r>
            <a:r>
              <a:rPr lang="ru-RU" sz="2800" dirty="0" smtClean="0"/>
              <a:t>организации</a:t>
            </a:r>
            <a:endParaRPr lang="ru-RU" sz="2800" dirty="0"/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собрать предварительные запросы от потенциальных наставляемых и </a:t>
            </a:r>
            <a:r>
              <a:rPr lang="ru-RU" sz="2800" dirty="0" smtClean="0"/>
              <a:t>выбрать соответствующие </a:t>
            </a:r>
            <a:r>
              <a:rPr lang="ru-RU" sz="2800" dirty="0"/>
              <a:t>этим запросам аудитории для поиска </a:t>
            </a:r>
            <a:r>
              <a:rPr lang="ru-RU" sz="2800" dirty="0" smtClean="0"/>
              <a:t>наставников</a:t>
            </a:r>
          </a:p>
          <a:p>
            <a:pPr marL="0" indent="0" algn="just">
              <a:buNone/>
            </a:pPr>
            <a:r>
              <a:rPr lang="ru-RU" sz="2800" b="1" u="sng" dirty="0" smtClean="0"/>
              <a:t>Результаты этапа:</a:t>
            </a:r>
          </a:p>
          <a:p>
            <a:pPr lvl="0" algn="just"/>
            <a:r>
              <a:rPr lang="ru-RU" sz="2800" dirty="0"/>
              <a:t>р</a:t>
            </a:r>
            <a:r>
              <a:rPr lang="ru-RU" sz="2800" dirty="0" smtClean="0"/>
              <a:t>азработаны  </a:t>
            </a:r>
            <a:r>
              <a:rPr lang="ru-RU" sz="2800" dirty="0"/>
              <a:t>нормативные документы, регламентирующие реализацию программы наставничества в организации</a:t>
            </a:r>
          </a:p>
          <a:p>
            <a:pPr lvl="0" algn="just"/>
            <a:r>
              <a:rPr lang="ru-RU" sz="2800" dirty="0"/>
              <a:t>с</a:t>
            </a:r>
            <a:r>
              <a:rPr lang="ru-RU" sz="2800" dirty="0" smtClean="0"/>
              <a:t>озданы </a:t>
            </a:r>
            <a:r>
              <a:rPr lang="ru-RU" sz="2800" dirty="0"/>
              <a:t>органы управления и контроля  реализации программы</a:t>
            </a:r>
          </a:p>
          <a:p>
            <a:pPr lvl="0" algn="just"/>
            <a:r>
              <a:rPr lang="ru-RU" sz="2800" dirty="0"/>
              <a:t>р</a:t>
            </a:r>
            <a:r>
              <a:rPr lang="ru-RU" sz="2800" dirty="0" smtClean="0"/>
              <a:t>азработана </a:t>
            </a:r>
            <a:r>
              <a:rPr lang="ru-RU" sz="2800" b="1" i="1" dirty="0"/>
              <a:t>дорожная карта</a:t>
            </a:r>
            <a:r>
              <a:rPr lang="ru-RU" sz="2800" dirty="0"/>
              <a:t> внедрения целевой модели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1277117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7652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0304"/>
            <a:ext cx="9601200" cy="6825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2 Этап.  Формирование базы наставляемых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721217"/>
            <a:ext cx="10296659" cy="5872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 smtClean="0"/>
              <a:t>Задачи </a:t>
            </a:r>
            <a:r>
              <a:rPr lang="ru-RU" sz="2800" b="1" u="sng" dirty="0"/>
              <a:t>этапа </a:t>
            </a:r>
            <a:r>
              <a:rPr lang="ru-RU" sz="2800" b="1" dirty="0"/>
              <a:t>:</a:t>
            </a:r>
            <a:endParaRPr lang="ru-RU" sz="2800" dirty="0"/>
          </a:p>
          <a:p>
            <a:pPr algn="just"/>
            <a:r>
              <a:rPr lang="ru-RU" sz="2800" dirty="0"/>
              <a:t> выявлении конкретных проблем  педагогов образовательной </a:t>
            </a:r>
            <a:r>
              <a:rPr lang="ru-RU" sz="2800" dirty="0" smtClean="0"/>
              <a:t>организации</a:t>
            </a:r>
            <a:r>
              <a:rPr lang="ru-RU" sz="2800" dirty="0" smtClean="0"/>
              <a:t>, </a:t>
            </a:r>
            <a:r>
              <a:rPr lang="ru-RU" sz="2800" dirty="0" smtClean="0"/>
              <a:t>которые </a:t>
            </a:r>
            <a:r>
              <a:rPr lang="ru-RU" sz="2800" dirty="0"/>
              <a:t>можно решить с помощью </a:t>
            </a:r>
            <a:r>
              <a:rPr lang="ru-RU" sz="2800" dirty="0" smtClean="0"/>
              <a:t>наставничества</a:t>
            </a:r>
            <a:endParaRPr lang="ru-RU" sz="2800" dirty="0"/>
          </a:p>
          <a:p>
            <a:pPr algn="just"/>
            <a:r>
              <a:rPr lang="ru-RU" sz="2800" dirty="0" smtClean="0"/>
              <a:t>выбор </a:t>
            </a:r>
            <a:r>
              <a:rPr lang="ru-RU" sz="2800" dirty="0"/>
              <a:t>форм наставничества</a:t>
            </a:r>
          </a:p>
          <a:p>
            <a:pPr algn="just"/>
            <a:r>
              <a:rPr lang="ru-RU" sz="2800" dirty="0" smtClean="0"/>
              <a:t>создание </a:t>
            </a:r>
            <a:r>
              <a:rPr lang="ru-RU" sz="2800" dirty="0"/>
              <a:t>базы наставляемых педагогов в соответствии с выбранными формами (направлениями деятельности)</a:t>
            </a:r>
          </a:p>
          <a:p>
            <a:pPr marL="0" indent="0" algn="just">
              <a:buNone/>
            </a:pPr>
            <a:r>
              <a:rPr lang="ru-RU" sz="2800" b="1" u="sng" dirty="0" smtClean="0"/>
              <a:t>Результаты этапа</a:t>
            </a:r>
          </a:p>
          <a:p>
            <a:pPr algn="just"/>
            <a:r>
              <a:rPr lang="ru-RU" sz="2800" dirty="0"/>
              <a:t>сформированная база наставляемых с перечнем запросов, необходимая для подбора кандидатов в наставники на следующем </a:t>
            </a:r>
            <a:r>
              <a:rPr lang="ru-RU" sz="2800" dirty="0" smtClean="0"/>
              <a:t>этапе</a:t>
            </a:r>
            <a:endParaRPr lang="ru-RU" sz="2800" dirty="0"/>
          </a:p>
          <a:p>
            <a:pPr marL="0" indent="0">
              <a:buNone/>
            </a:pPr>
            <a:endParaRPr lang="ru-RU" b="1" u="sng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721217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0074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03032"/>
            <a:ext cx="9601200" cy="54091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3 Этап. </a:t>
            </a:r>
            <a:r>
              <a:rPr lang="ru-RU" sz="3200" b="1" dirty="0" smtClean="0">
                <a:solidFill>
                  <a:srgbClr val="C00000"/>
                </a:solidFill>
              </a:rPr>
              <a:t>Формирование </a:t>
            </a:r>
            <a:r>
              <a:rPr lang="ru-RU" sz="3200" b="1" dirty="0">
                <a:solidFill>
                  <a:srgbClr val="C00000"/>
                </a:solidFill>
              </a:rPr>
              <a:t>базы наставников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614" y="643943"/>
            <a:ext cx="10264462" cy="60788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u="sng" dirty="0" smtClean="0"/>
          </a:p>
          <a:p>
            <a:pPr marL="0" indent="0">
              <a:buNone/>
            </a:pPr>
            <a:r>
              <a:rPr lang="ru-RU" sz="2800" b="1" u="sng" dirty="0" smtClean="0"/>
              <a:t>Задача </a:t>
            </a:r>
            <a:r>
              <a:rPr lang="ru-RU" sz="2800" b="1" u="sng" dirty="0"/>
              <a:t>этапа</a:t>
            </a:r>
            <a:r>
              <a:rPr lang="ru-RU" sz="2800" dirty="0"/>
              <a:t> </a:t>
            </a:r>
          </a:p>
          <a:p>
            <a:pPr algn="just"/>
            <a:r>
              <a:rPr lang="ru-RU" sz="2400" dirty="0" smtClean="0"/>
              <a:t>поиск </a:t>
            </a:r>
            <a:r>
              <a:rPr lang="ru-RU" sz="2400" dirty="0"/>
              <a:t>потенциальных наставников для формирования базы </a:t>
            </a:r>
            <a:r>
              <a:rPr lang="ru-RU" sz="2400" dirty="0" smtClean="0"/>
              <a:t>наставников</a:t>
            </a:r>
          </a:p>
          <a:p>
            <a:pPr marL="0" indent="0" algn="just">
              <a:buNone/>
            </a:pPr>
            <a:r>
              <a:rPr lang="ru-RU" sz="2400" dirty="0" smtClean="0"/>
              <a:t>                                                           </a:t>
            </a:r>
            <a:r>
              <a:rPr lang="ru-RU" sz="2400" u="sng" dirty="0" smtClean="0"/>
              <a:t>БЛОКИ:</a:t>
            </a:r>
            <a:endParaRPr lang="ru-RU" sz="2400" u="sng" dirty="0"/>
          </a:p>
          <a:p>
            <a:pPr marL="0" indent="0" algn="just">
              <a:buNone/>
            </a:pPr>
            <a:endParaRPr lang="ru-RU" b="1" dirty="0"/>
          </a:p>
          <a:p>
            <a:pPr algn="just"/>
            <a:endParaRPr lang="ru-RU" dirty="0" smtClean="0"/>
          </a:p>
          <a:p>
            <a:pPr marL="0" indent="0" algn="just">
              <a:buNone/>
            </a:pPr>
            <a:endParaRPr lang="ru-RU" sz="2800" b="1" u="sng" dirty="0"/>
          </a:p>
          <a:p>
            <a:pPr marL="0" indent="0" algn="just">
              <a:buNone/>
            </a:pPr>
            <a:r>
              <a:rPr lang="ru-RU" sz="2800" b="1" u="sng" dirty="0" smtClean="0"/>
              <a:t>Результаты этапа</a:t>
            </a:r>
          </a:p>
          <a:p>
            <a:pPr marL="0" indent="0" algn="just">
              <a:buNone/>
            </a:pPr>
            <a:r>
              <a:rPr lang="ru-RU" sz="2400" dirty="0" smtClean="0"/>
              <a:t>формирование </a:t>
            </a:r>
            <a:r>
              <a:rPr lang="ru-RU" sz="2400" dirty="0"/>
              <a:t>базы наставников, которые потенциально могут участвовать как в текущей программе наставничества, так и в будущих программах этой и иных </a:t>
            </a:r>
            <a:r>
              <a:rPr lang="ru-RU" sz="2400" dirty="0" smtClean="0"/>
              <a:t>(</a:t>
            </a:r>
            <a:r>
              <a:rPr lang="ru-RU" sz="2400" dirty="0"/>
              <a:t>по запросу и с разрешения наставников) образовательных организаций.</a:t>
            </a:r>
          </a:p>
          <a:p>
            <a:pPr marL="0" indent="0" algn="just">
              <a:buNone/>
            </a:pPr>
            <a:endParaRPr lang="ru-RU" b="1" u="sng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41300" y="2791496"/>
            <a:ext cx="3309872" cy="82424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информирование </a:t>
            </a:r>
            <a:endParaRPr lang="ru-RU" sz="2800" dirty="0"/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34518" y="2746421"/>
            <a:ext cx="3606085" cy="86932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 сбор</a:t>
            </a:r>
            <a:r>
              <a:rPr lang="ru-RU" sz="2800" dirty="0"/>
              <a:t> </a:t>
            </a:r>
            <a:r>
              <a:rPr lang="ru-RU" sz="2800" b="1" i="1" dirty="0" smtClean="0"/>
              <a:t>данных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2" name="Плюс 11"/>
          <p:cNvSpPr/>
          <p:nvPr/>
        </p:nvSpPr>
        <p:spPr>
          <a:xfrm>
            <a:off x="5885645" y="270134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341550" y="643943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0561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06062"/>
            <a:ext cx="9601200" cy="6310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rgbClr val="C00000"/>
                </a:solidFill>
              </a:rPr>
              <a:t>4 Этап. Отбор и обучение наставников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837128"/>
            <a:ext cx="10476963" cy="5834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3100" b="1" u="sng" dirty="0" smtClean="0"/>
          </a:p>
          <a:p>
            <a:pPr marL="0" indent="0">
              <a:buNone/>
            </a:pPr>
            <a:r>
              <a:rPr lang="ru-RU" sz="3100" b="1" u="sng" dirty="0" smtClean="0"/>
              <a:t>Задачи  </a:t>
            </a:r>
            <a:r>
              <a:rPr lang="ru-RU" sz="3100" b="1" u="sng" dirty="0"/>
              <a:t>этапа:</a:t>
            </a:r>
            <a:endParaRPr lang="ru-RU" sz="3100" u="sng" dirty="0"/>
          </a:p>
          <a:p>
            <a:r>
              <a:rPr lang="ru-RU" sz="2900" dirty="0" smtClean="0"/>
              <a:t>ВЫЯВЛЕНИЕ НАСТАВНИКОВ, ВХОДЯЩИХ В БАЗУ ПОТЕНЦИАЛЬНЫХ НАСТАВНИКОВ, ПОДХОДЯЩИХ ДЛЯ КОНКРЕТНОЙ ПРОГРАММЫ</a:t>
            </a:r>
          </a:p>
          <a:p>
            <a:r>
              <a:rPr lang="ru-RU" sz="2900" dirty="0" smtClean="0"/>
              <a:t>ПОДГОТОВКА  НАСТАВНИКОВ  К РАБОТЕ С НАСТАВЛЯЕМЫМИ</a:t>
            </a:r>
            <a:r>
              <a:rPr lang="ru-RU" dirty="0" smtClean="0"/>
              <a:t>. </a:t>
            </a:r>
            <a:endParaRPr lang="ru-RU" dirty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3200" b="1" u="sng" dirty="0" smtClean="0"/>
              <a:t>Результат </a:t>
            </a:r>
            <a:r>
              <a:rPr lang="ru-RU" sz="3200" b="1" u="sng" dirty="0"/>
              <a:t>этапа</a:t>
            </a:r>
            <a:r>
              <a:rPr lang="ru-RU" sz="3200" u="sng" dirty="0"/>
              <a:t>: </a:t>
            </a:r>
          </a:p>
          <a:p>
            <a:r>
              <a:rPr lang="ru-RU" sz="3400" dirty="0" smtClean="0"/>
              <a:t>сформированная </a:t>
            </a:r>
            <a:r>
              <a:rPr lang="ru-RU" sz="3400" dirty="0"/>
              <a:t>база готовых к работе наставников, подходящая для конкретной программы и запросов наставляемых конкретной образовательной организации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837127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4811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7426"/>
            <a:ext cx="9601200" cy="10689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5 Этап.  Формирование пар «наставник – </a:t>
            </a:r>
            <a:r>
              <a:rPr lang="ru-RU" sz="3200" b="1" dirty="0" smtClean="0">
                <a:solidFill>
                  <a:srgbClr val="C00000"/>
                </a:solidFill>
              </a:rPr>
              <a:t>наставляемый»,  </a:t>
            </a:r>
            <a:r>
              <a:rPr lang="ru-RU" sz="3200" b="1" dirty="0">
                <a:solidFill>
                  <a:srgbClr val="C00000"/>
                </a:solidFill>
              </a:rPr>
              <a:t>групп «наставник – наставляемые»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442434"/>
            <a:ext cx="10386811" cy="5228822"/>
          </a:xfrm>
        </p:spPr>
        <p:txBody>
          <a:bodyPr/>
          <a:lstStyle/>
          <a:p>
            <a:pPr marL="0" indent="0">
              <a:buNone/>
            </a:pPr>
            <a:r>
              <a:rPr lang="ru-RU" sz="2800" b="1" u="sng" dirty="0"/>
              <a:t>Задача этапа</a:t>
            </a:r>
            <a:r>
              <a:rPr lang="ru-RU" sz="2800" u="sng" dirty="0"/>
              <a:t>: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сформировать </a:t>
            </a:r>
            <a:r>
              <a:rPr lang="ru-RU" sz="2800" dirty="0"/>
              <a:t>пары "наставник - наставляемый" либо группы из наставника и нескольких наставляемых, подходящих друг другу по критериям. </a:t>
            </a:r>
            <a:endParaRPr lang="ru-RU" sz="2800" dirty="0" smtClean="0"/>
          </a:p>
          <a:p>
            <a:endParaRPr lang="ru-RU" sz="2800" dirty="0"/>
          </a:p>
          <a:p>
            <a:pPr marL="0" indent="0">
              <a:buNone/>
            </a:pPr>
            <a:r>
              <a:rPr lang="ru-RU" sz="2800" b="1" u="sng" dirty="0"/>
              <a:t>Результат этапа:</a:t>
            </a:r>
            <a:r>
              <a:rPr lang="ru-RU" sz="2800" u="sng" dirty="0"/>
              <a:t> </a:t>
            </a:r>
          </a:p>
          <a:p>
            <a:pPr marL="0" indent="0">
              <a:buNone/>
            </a:pPr>
            <a:r>
              <a:rPr lang="ru-RU" sz="2800" dirty="0"/>
              <a:t> 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сформированные наставнические пары или группы, готовые продолжить работу в рамках программы</a:t>
            </a:r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1277117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0044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31820"/>
            <a:ext cx="9601200" cy="9916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6 Этап. Организация  реализации программы наставничества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23493"/>
            <a:ext cx="10425448" cy="53318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u="sng" dirty="0" smtClean="0"/>
          </a:p>
          <a:p>
            <a:pPr marL="0" indent="0" algn="just">
              <a:buNone/>
            </a:pPr>
            <a:r>
              <a:rPr lang="ru-RU" sz="2800" b="1" u="sng" dirty="0" smtClean="0"/>
              <a:t>Задача  </a:t>
            </a:r>
            <a:r>
              <a:rPr lang="ru-RU" sz="2800" b="1" u="sng" dirty="0"/>
              <a:t>этапа</a:t>
            </a:r>
            <a:r>
              <a:rPr lang="ru-RU" sz="2800" u="sng" dirty="0"/>
              <a:t> :</a:t>
            </a:r>
          </a:p>
          <a:p>
            <a:pPr algn="just"/>
            <a:r>
              <a:rPr lang="ru-RU" sz="2800" dirty="0" smtClean="0"/>
              <a:t>закрепление </a:t>
            </a:r>
            <a:r>
              <a:rPr lang="ru-RU" sz="2800" dirty="0"/>
              <a:t>гармоничных и продуктивных отношений в наставнической паре или группе так, чтобы они были максимально комфортными, стабильными и результативными для обеих </a:t>
            </a:r>
            <a:r>
              <a:rPr lang="ru-RU" sz="2800" dirty="0" smtClean="0"/>
              <a:t>сторон</a:t>
            </a:r>
            <a:endParaRPr lang="ru-RU" sz="2800" b="1" dirty="0"/>
          </a:p>
          <a:p>
            <a:pPr marL="0" indent="0" algn="just">
              <a:buNone/>
            </a:pPr>
            <a:r>
              <a:rPr lang="ru-RU" sz="2800" b="1" u="sng" dirty="0" smtClean="0"/>
              <a:t>Результат </a:t>
            </a:r>
            <a:r>
              <a:rPr lang="ru-RU" sz="2800" b="1" u="sng" dirty="0"/>
              <a:t>этапа</a:t>
            </a:r>
            <a:r>
              <a:rPr lang="ru-RU" sz="2800" u="sng" dirty="0"/>
              <a:t>: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стабильные наставнические отношения, доведенные до логического </a:t>
            </a:r>
            <a:r>
              <a:rPr lang="ru-RU" sz="2800" dirty="0" smtClean="0"/>
              <a:t>завершения </a:t>
            </a:r>
            <a:endParaRPr lang="ru-RU" sz="2800" dirty="0"/>
          </a:p>
          <a:p>
            <a:pPr algn="just"/>
            <a:r>
              <a:rPr lang="ru-RU" sz="2800" dirty="0" smtClean="0"/>
              <a:t>реализованная </a:t>
            </a:r>
            <a:r>
              <a:rPr lang="ru-RU" sz="2800" dirty="0"/>
              <a:t>цель программы наставничества для конкретной наставнической пары или </a:t>
            </a:r>
            <a:r>
              <a:rPr lang="ru-RU" sz="2800" dirty="0" smtClean="0"/>
              <a:t>группы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1380148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3335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03032"/>
            <a:ext cx="9601200" cy="70833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7 Этап. Завершение программы наставничества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811369"/>
            <a:ext cx="10592874" cy="5872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/>
              <a:t>Задачи этапа</a:t>
            </a:r>
            <a:r>
              <a:rPr lang="ru-RU" sz="2400" dirty="0"/>
              <a:t>: </a:t>
            </a:r>
          </a:p>
          <a:p>
            <a:pPr algn="just"/>
            <a:r>
              <a:rPr lang="ru-RU" dirty="0" smtClean="0"/>
              <a:t>подведение </a:t>
            </a:r>
            <a:r>
              <a:rPr lang="ru-RU" dirty="0"/>
              <a:t>итогов работы каждой пары или группы </a:t>
            </a:r>
            <a:r>
              <a:rPr lang="ru-RU" dirty="0" smtClean="0"/>
              <a:t> 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одведение  итогов всей </a:t>
            </a:r>
            <a:r>
              <a:rPr lang="ru-RU" dirty="0"/>
              <a:t>программы в целом в формате личной и групповой </a:t>
            </a:r>
            <a:r>
              <a:rPr lang="ru-RU" dirty="0" smtClean="0"/>
              <a:t>рефлексии</a:t>
            </a:r>
            <a:endParaRPr lang="ru-RU" dirty="0"/>
          </a:p>
          <a:p>
            <a:pPr algn="just"/>
            <a:r>
              <a:rPr lang="ru-RU" dirty="0" smtClean="0"/>
              <a:t>проведение </a:t>
            </a:r>
            <a:r>
              <a:rPr lang="ru-RU" dirty="0"/>
              <a:t>открытого публичного мероприятия для популяризации практик наставничества и награждения лучших наставников</a:t>
            </a:r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комфортного выхода наставника и наставляемого из наставнических отношений</a:t>
            </a:r>
          </a:p>
          <a:p>
            <a:pPr algn="just"/>
            <a:r>
              <a:rPr lang="ru-RU" dirty="0" smtClean="0"/>
              <a:t>смена </a:t>
            </a:r>
            <a:r>
              <a:rPr lang="ru-RU" dirty="0"/>
              <a:t>ролевых позиций</a:t>
            </a:r>
          </a:p>
          <a:p>
            <a:pPr marL="0" indent="0" algn="just">
              <a:buNone/>
            </a:pPr>
            <a:r>
              <a:rPr lang="ru-RU" sz="2400" b="1" u="sng" dirty="0"/>
              <a:t>Результат этапа</a:t>
            </a:r>
            <a:r>
              <a:rPr lang="ru-RU" sz="2400" dirty="0"/>
              <a:t>: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достигнутые цели программы </a:t>
            </a:r>
            <a:r>
              <a:rPr lang="ru-RU" dirty="0" smtClean="0"/>
              <a:t>наставничества</a:t>
            </a:r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dirty="0" smtClean="0"/>
              <a:t>собраны </a:t>
            </a:r>
            <a:r>
              <a:rPr lang="ru-RU" dirty="0"/>
              <a:t>лучшие наставнические </a:t>
            </a:r>
            <a:r>
              <a:rPr lang="ru-RU" dirty="0" smtClean="0"/>
              <a:t>практики </a:t>
            </a:r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dirty="0"/>
              <a:t>внимание общественности привлечено к деятельности образовательной </a:t>
            </a:r>
            <a:r>
              <a:rPr lang="ru-RU" dirty="0" smtClean="0"/>
              <a:t>организации</a:t>
            </a:r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dirty="0"/>
              <a:t>запущенные процессы пополнения базы наставников и наставляемых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311501" y="811369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4557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346" y="117000"/>
            <a:ext cx="5419898" cy="66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694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874" y="749576"/>
            <a:ext cx="9742252" cy="535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8474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83336"/>
            <a:ext cx="9601200" cy="5022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ФУНКЦИИ ОБРАЗОВАТЕЛЬНОЙ ОРГАНИЗАЦИИ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5350" y="953037"/>
            <a:ext cx="9939269" cy="5782613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определение куратора внедрения </a:t>
            </a:r>
            <a:r>
              <a:rPr lang="ru-RU" sz="2200" dirty="0" smtClean="0"/>
              <a:t>программы </a:t>
            </a:r>
            <a:r>
              <a:rPr lang="ru-RU" sz="2200" dirty="0"/>
              <a:t>наставничества в образовательной организации; </a:t>
            </a:r>
          </a:p>
          <a:p>
            <a:pPr algn="just"/>
            <a:r>
              <a:rPr lang="ru-RU" sz="2200" dirty="0"/>
              <a:t> </a:t>
            </a:r>
            <a:r>
              <a:rPr lang="ru-RU" sz="2200" dirty="0" smtClean="0"/>
              <a:t>разработка </a:t>
            </a:r>
            <a:r>
              <a:rPr lang="ru-RU" sz="2200" dirty="0"/>
              <a:t>и реализация дорожной карты внедрения </a:t>
            </a:r>
            <a:r>
              <a:rPr lang="ru-RU" sz="2200" dirty="0" smtClean="0"/>
              <a:t>программы </a:t>
            </a:r>
            <a:r>
              <a:rPr lang="ru-RU" sz="2200" dirty="0"/>
              <a:t>наставничества; </a:t>
            </a:r>
          </a:p>
          <a:p>
            <a:pPr algn="just"/>
            <a:r>
              <a:rPr lang="ru-RU" sz="2200" dirty="0" smtClean="0"/>
              <a:t> </a:t>
            </a:r>
            <a:r>
              <a:rPr lang="ru-RU" sz="2200" dirty="0"/>
              <a:t>разработка и реализация </a:t>
            </a:r>
            <a:r>
              <a:rPr lang="ru-RU" sz="2200" dirty="0" smtClean="0"/>
              <a:t>программы </a:t>
            </a:r>
            <a:r>
              <a:rPr lang="ru-RU" sz="2200" dirty="0"/>
              <a:t>наставничества; </a:t>
            </a:r>
          </a:p>
          <a:p>
            <a:pPr algn="just"/>
            <a:r>
              <a:rPr lang="ru-RU" sz="2200" dirty="0"/>
              <a:t> </a:t>
            </a:r>
            <a:r>
              <a:rPr lang="ru-RU" sz="2200" dirty="0" smtClean="0"/>
              <a:t>материально-техническое </a:t>
            </a:r>
            <a:r>
              <a:rPr lang="ru-RU" sz="2200" dirty="0"/>
              <a:t>обеспечение реализации </a:t>
            </a:r>
            <a:r>
              <a:rPr lang="ru-RU" sz="2200" dirty="0" smtClean="0"/>
              <a:t>программы </a:t>
            </a:r>
            <a:r>
              <a:rPr lang="ru-RU" sz="2200" dirty="0"/>
              <a:t>наставничества; </a:t>
            </a:r>
          </a:p>
          <a:p>
            <a:pPr algn="just"/>
            <a:r>
              <a:rPr lang="ru-RU" sz="2200" dirty="0"/>
              <a:t> </a:t>
            </a:r>
            <a:r>
              <a:rPr lang="ru-RU" sz="2200" dirty="0" smtClean="0"/>
              <a:t>персонифицированный </a:t>
            </a:r>
            <a:r>
              <a:rPr lang="ru-RU" sz="2200" dirty="0"/>
              <a:t>учет </a:t>
            </a:r>
            <a:r>
              <a:rPr lang="ru-RU" sz="2200" dirty="0" smtClean="0"/>
              <a:t> </a:t>
            </a:r>
            <a:r>
              <a:rPr lang="ru-RU" sz="2200" dirty="0"/>
              <a:t>педагогов, которые участвуют в </a:t>
            </a:r>
            <a:r>
              <a:rPr lang="ru-RU" sz="2200" dirty="0" smtClean="0"/>
              <a:t>программе </a:t>
            </a:r>
            <a:r>
              <a:rPr lang="ru-RU" sz="2200" dirty="0"/>
              <a:t>наставничества, а также внесение данных о количестве участников программ наставничества в формы статистического наблюдения; </a:t>
            </a:r>
          </a:p>
          <a:p>
            <a:pPr algn="just"/>
            <a:r>
              <a:rPr lang="ru-RU" sz="2200" dirty="0"/>
              <a:t> </a:t>
            </a:r>
            <a:r>
              <a:rPr lang="ru-RU" sz="2200" dirty="0" smtClean="0"/>
              <a:t>проведение </a:t>
            </a:r>
            <a:r>
              <a:rPr lang="ru-RU" sz="2200" dirty="0"/>
              <a:t>внутреннего аудита, мониторинга эффективности реализуемых программ наставничества; </a:t>
            </a:r>
          </a:p>
          <a:p>
            <a:pPr algn="just"/>
            <a:r>
              <a:rPr lang="ru-RU" sz="2200" dirty="0"/>
              <a:t> </a:t>
            </a:r>
            <a:r>
              <a:rPr lang="ru-RU" sz="2200" dirty="0" smtClean="0"/>
              <a:t>формирование </a:t>
            </a:r>
            <a:r>
              <a:rPr lang="ru-RU" sz="2200" dirty="0"/>
              <a:t>баз данных программ наставничества и описание лучших практик, обеспечение повышения уровня профессионального мастерства </a:t>
            </a:r>
            <a:r>
              <a:rPr lang="ru-RU" sz="2200" dirty="0" smtClean="0"/>
              <a:t>наставников.</a:t>
            </a:r>
            <a:endParaRPr lang="ru-RU" sz="22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785611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1051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01743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ОБЩЕЕ РУКОВОДСТВО И КООРДИНАЦИЯ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ПРОГРАММЫ НАСТАВНИЧЕСТВА В ПОО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6828" y="1470220"/>
            <a:ext cx="3747752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Руководитель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232141" y="1622319"/>
            <a:ext cx="1800000" cy="4680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endCxn id="20" idx="0"/>
          </p:cNvCxnSpPr>
          <p:nvPr/>
        </p:nvCxnSpPr>
        <p:spPr>
          <a:xfrm flipH="1">
            <a:off x="2119145" y="2345233"/>
            <a:ext cx="96022" cy="8106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780123" y="3155889"/>
            <a:ext cx="2678044" cy="162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Издание распорядительного акта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1265351" y="1220426"/>
            <a:ext cx="9661299" cy="2575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055939" y="1453256"/>
            <a:ext cx="3979764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Куратор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306513" y="3279024"/>
            <a:ext cx="2609974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Ведет базу наставников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flipH="1">
            <a:off x="6286406" y="2345233"/>
            <a:ext cx="929077" cy="10578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6873568" y="2341945"/>
            <a:ext cx="689225" cy="21992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8275427" y="2447563"/>
            <a:ext cx="34284" cy="708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5699737" y="4480404"/>
            <a:ext cx="2609974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Ведет базу наставляемых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7235897" y="3139294"/>
            <a:ext cx="2609974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Организует обучение наставников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10178403" y="2384620"/>
            <a:ext cx="794397" cy="1044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10001930" y="3403051"/>
            <a:ext cx="2067546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Организует оценку (мониторинг)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8696943" y="4731244"/>
            <a:ext cx="2609974" cy="13411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Осуществляет контроль выполнения программ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6" name="Прямая со стрелкой 75"/>
          <p:cNvCxnSpPr>
            <a:endCxn id="75" idx="0"/>
          </p:cNvCxnSpPr>
          <p:nvPr/>
        </p:nvCxnSpPr>
        <p:spPr>
          <a:xfrm>
            <a:off x="9843862" y="2395052"/>
            <a:ext cx="158068" cy="2336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2395470" y="4674640"/>
            <a:ext cx="2550426" cy="162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Создание условий для внедрения 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4" name="Прямая со стрелкой 83"/>
          <p:cNvCxnSpPr>
            <a:endCxn id="83" idx="0"/>
          </p:cNvCxnSpPr>
          <p:nvPr/>
        </p:nvCxnSpPr>
        <p:spPr>
          <a:xfrm>
            <a:off x="3670683" y="2367656"/>
            <a:ext cx="0" cy="23069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9455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1590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РАСПОРЯДИТЕЛЬНЫЙ АКТ О ВНЕДРЕНИИ ПРОГРАММЫ НАСТАВНИЧЕСТВА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905" y="1307510"/>
            <a:ext cx="10981385" cy="50546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основания </a:t>
            </a:r>
            <a:r>
              <a:rPr lang="ru-RU" sz="2400" dirty="0"/>
              <a:t>для внедрения </a:t>
            </a:r>
            <a:r>
              <a:rPr lang="ru-RU" sz="2400" dirty="0" smtClean="0"/>
              <a:t>программы  </a:t>
            </a:r>
            <a:r>
              <a:rPr lang="ru-RU" sz="2400" dirty="0"/>
              <a:t>в образовательной организации (перечень нормативных правовых актов федерального и регионального уровней</a:t>
            </a:r>
            <a:r>
              <a:rPr lang="ru-RU" sz="2400" dirty="0" smtClean="0"/>
              <a:t>) </a:t>
            </a:r>
            <a:endParaRPr lang="ru-RU" sz="2400" dirty="0"/>
          </a:p>
          <a:p>
            <a:pPr algn="just"/>
            <a:r>
              <a:rPr lang="ru-RU" sz="2400" dirty="0" smtClean="0"/>
              <a:t>сроки </a:t>
            </a:r>
            <a:r>
              <a:rPr lang="ru-RU" sz="2400" dirty="0"/>
              <a:t>внедрения </a:t>
            </a:r>
            <a:r>
              <a:rPr lang="ru-RU" sz="2400" dirty="0" smtClean="0"/>
              <a:t>программы наставничества </a:t>
            </a:r>
            <a:r>
              <a:rPr lang="ru-RU" sz="2400" dirty="0"/>
              <a:t>(должны совпадать со сроками региональной дорожной карты развития приоритетных форм наставничества в сфере профессионального образования</a:t>
            </a:r>
            <a:r>
              <a:rPr lang="ru-RU" sz="2400" dirty="0" smtClean="0"/>
              <a:t>)</a:t>
            </a:r>
            <a:endParaRPr lang="ru-RU" sz="2400" dirty="0"/>
          </a:p>
          <a:p>
            <a:pPr algn="just"/>
            <a:r>
              <a:rPr lang="ru-RU" sz="2400" dirty="0" smtClean="0"/>
              <a:t>перечень </a:t>
            </a:r>
            <a:r>
              <a:rPr lang="ru-RU" sz="2400" dirty="0"/>
              <a:t>ответственных лиц за реализацию </a:t>
            </a:r>
            <a:r>
              <a:rPr lang="ru-RU" sz="2400" dirty="0" smtClean="0"/>
              <a:t>программы </a:t>
            </a:r>
            <a:r>
              <a:rPr lang="ru-RU" sz="2400" dirty="0"/>
              <a:t>и материально-техническое обеспечение реализации </a:t>
            </a:r>
            <a:r>
              <a:rPr lang="ru-RU" sz="2400" dirty="0" smtClean="0"/>
              <a:t>программы </a:t>
            </a:r>
            <a:r>
              <a:rPr lang="ru-RU" sz="2400" dirty="0"/>
              <a:t>наставничества в </a:t>
            </a:r>
            <a:r>
              <a:rPr lang="ru-RU" sz="2400" dirty="0" smtClean="0"/>
              <a:t>организации</a:t>
            </a:r>
            <a:endParaRPr lang="ru-RU" sz="2400" dirty="0"/>
          </a:p>
          <a:p>
            <a:pPr algn="just"/>
            <a:r>
              <a:rPr lang="ru-RU" sz="2400" dirty="0" smtClean="0"/>
              <a:t>содержание </a:t>
            </a:r>
            <a:r>
              <a:rPr lang="ru-RU" sz="2400" dirty="0"/>
              <a:t>и сроки проведения мониторинга эффективности </a:t>
            </a:r>
            <a:r>
              <a:rPr lang="ru-RU" sz="2400" dirty="0" smtClean="0"/>
              <a:t>программы наставничества </a:t>
            </a:r>
            <a:endParaRPr lang="ru-RU" sz="2400" dirty="0"/>
          </a:p>
          <a:p>
            <a:pPr algn="just"/>
            <a:r>
              <a:rPr lang="ru-RU" sz="2400" dirty="0" smtClean="0"/>
              <a:t>планируемые </a:t>
            </a:r>
            <a:r>
              <a:rPr lang="ru-RU" sz="2400" dirty="0"/>
              <a:t>результаты внедрения </a:t>
            </a:r>
            <a:r>
              <a:rPr lang="ru-RU" sz="2400" dirty="0" smtClean="0"/>
              <a:t>программы </a:t>
            </a:r>
            <a:r>
              <a:rPr lang="ru-RU" sz="2400" dirty="0"/>
              <a:t>наставничества в образовательной организации (должны совпадать с показателями региональной дорожной карты</a:t>
            </a:r>
            <a:r>
              <a:rPr lang="ru-RU" sz="2400" dirty="0" smtClean="0"/>
              <a:t>) </a:t>
            </a:r>
            <a:endParaRPr lang="ru-RU" sz="2400" dirty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1220426"/>
            <a:ext cx="9661299" cy="2575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0077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1590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3100" b="1" dirty="0">
                <a:solidFill>
                  <a:srgbClr val="C00000"/>
                </a:solidFill>
              </a:rPr>
              <a:t>П</a:t>
            </a:r>
            <a:r>
              <a:rPr lang="ru-RU" sz="3100" b="1" dirty="0" smtClean="0">
                <a:solidFill>
                  <a:srgbClr val="C00000"/>
                </a:solidFill>
              </a:rPr>
              <a:t>оложение о программе наставничества в организации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   (</a:t>
            </a:r>
            <a:r>
              <a:rPr lang="ru-RU" sz="3100" b="1" dirty="0">
                <a:solidFill>
                  <a:srgbClr val="C00000"/>
                </a:solidFill>
              </a:rPr>
              <a:t>о</a:t>
            </a:r>
            <a:r>
              <a:rPr lang="ru-RU" sz="3100" b="1" dirty="0" smtClean="0">
                <a:solidFill>
                  <a:srgbClr val="C00000"/>
                </a:solidFill>
              </a:rPr>
              <a:t>рганизационная </a:t>
            </a:r>
            <a:r>
              <a:rPr lang="ru-RU" sz="3100" b="1" dirty="0">
                <a:solidFill>
                  <a:srgbClr val="C00000"/>
                </a:solidFill>
              </a:rPr>
              <a:t>основа для запуска </a:t>
            </a:r>
            <a:r>
              <a:rPr lang="ru-RU" sz="3100" b="1" dirty="0" smtClean="0">
                <a:solidFill>
                  <a:srgbClr val="C00000"/>
                </a:solidFill>
              </a:rPr>
              <a:t>программы) </a:t>
            </a:r>
            <a:r>
              <a:rPr lang="ru-RU" sz="3100" b="1" dirty="0">
                <a:solidFill>
                  <a:srgbClr val="C00000"/>
                </a:solidFill>
              </a:rPr>
              <a:t/>
            </a:r>
            <a:br>
              <a:rPr lang="ru-RU" sz="3100" b="1" dirty="0">
                <a:solidFill>
                  <a:srgbClr val="C00000"/>
                </a:solidFill>
              </a:rPr>
            </a:br>
            <a:endParaRPr lang="ru-RU" sz="31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365161"/>
            <a:ext cx="10270901" cy="517730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приоритетные </a:t>
            </a:r>
            <a:r>
              <a:rPr lang="ru-RU" sz="2400" dirty="0"/>
              <a:t>формы </a:t>
            </a:r>
            <a:r>
              <a:rPr lang="ru-RU" sz="2400" dirty="0" smtClean="0"/>
              <a:t>наставничества</a:t>
            </a:r>
            <a:endParaRPr lang="ru-RU" sz="2400" dirty="0"/>
          </a:p>
          <a:p>
            <a:pPr algn="just"/>
            <a:r>
              <a:rPr lang="ru-RU" sz="2400" dirty="0" smtClean="0"/>
              <a:t>зоны </a:t>
            </a:r>
            <a:r>
              <a:rPr lang="ru-RU" sz="2400" dirty="0"/>
              <a:t>ответственности, права и обязанности </a:t>
            </a:r>
            <a:r>
              <a:rPr lang="ru-RU" sz="2400" dirty="0" smtClean="0"/>
              <a:t>участников </a:t>
            </a:r>
            <a:endParaRPr lang="ru-RU" sz="2400" dirty="0"/>
          </a:p>
          <a:p>
            <a:pPr algn="just"/>
            <a:r>
              <a:rPr lang="ru-RU" sz="2400" dirty="0" smtClean="0"/>
              <a:t>функции </a:t>
            </a:r>
            <a:r>
              <a:rPr lang="ru-RU" sz="2400" dirty="0"/>
              <a:t>субъектов программы </a:t>
            </a:r>
            <a:r>
              <a:rPr lang="ru-RU" sz="2400" dirty="0" smtClean="0"/>
              <a:t>наставничества</a:t>
            </a:r>
            <a:endParaRPr lang="ru-RU" sz="2400" dirty="0"/>
          </a:p>
          <a:p>
            <a:pPr algn="just"/>
            <a:r>
              <a:rPr lang="ru-RU" sz="2400" dirty="0" smtClean="0"/>
              <a:t>процедуры </a:t>
            </a:r>
            <a:r>
              <a:rPr lang="ru-RU" sz="2400" dirty="0"/>
              <a:t>отбора и обучения </a:t>
            </a:r>
            <a:r>
              <a:rPr lang="ru-RU" sz="2400" dirty="0" smtClean="0"/>
              <a:t>наставников </a:t>
            </a:r>
            <a:endParaRPr lang="ru-RU" sz="2400" dirty="0"/>
          </a:p>
          <a:p>
            <a:pPr algn="just"/>
            <a:r>
              <a:rPr lang="ru-RU" sz="2400" dirty="0" smtClean="0"/>
              <a:t>процесс </a:t>
            </a:r>
            <a:r>
              <a:rPr lang="ru-RU" sz="2400" dirty="0"/>
              <a:t>закрепления наставнических </a:t>
            </a:r>
            <a:r>
              <a:rPr lang="ru-RU" sz="2400" dirty="0" smtClean="0"/>
              <a:t>пар</a:t>
            </a:r>
            <a:endParaRPr lang="ru-RU" sz="2400" dirty="0"/>
          </a:p>
          <a:p>
            <a:pPr algn="just"/>
            <a:r>
              <a:rPr lang="ru-RU" sz="2400" dirty="0" smtClean="0"/>
              <a:t>формы </a:t>
            </a:r>
            <a:r>
              <a:rPr lang="ru-RU" sz="2400" dirty="0"/>
              <a:t>и сроки отчетности наставника и куратора о процессе реализации программы </a:t>
            </a:r>
            <a:r>
              <a:rPr lang="ru-RU" sz="2400" dirty="0" smtClean="0"/>
              <a:t>наставничества </a:t>
            </a:r>
            <a:endParaRPr lang="ru-RU" sz="2400" dirty="0"/>
          </a:p>
          <a:p>
            <a:pPr algn="just"/>
            <a:r>
              <a:rPr lang="ru-RU" sz="2400" dirty="0" smtClean="0"/>
              <a:t>формы </a:t>
            </a:r>
            <a:r>
              <a:rPr lang="ru-RU" sz="2400" dirty="0"/>
              <a:t>и условия поощрения </a:t>
            </a:r>
            <a:r>
              <a:rPr lang="ru-RU" sz="2400" dirty="0" smtClean="0"/>
              <a:t>наставника </a:t>
            </a:r>
            <a:endParaRPr lang="ru-RU" sz="2400" dirty="0"/>
          </a:p>
          <a:p>
            <a:pPr algn="just"/>
            <a:r>
              <a:rPr lang="ru-RU" sz="2400" dirty="0" smtClean="0"/>
              <a:t>критерии </a:t>
            </a:r>
            <a:r>
              <a:rPr lang="ru-RU" sz="2400" dirty="0"/>
              <a:t>и показатели работы </a:t>
            </a:r>
            <a:r>
              <a:rPr lang="ru-RU" sz="2400" dirty="0" smtClean="0"/>
              <a:t>наставника </a:t>
            </a:r>
            <a:endParaRPr lang="ru-RU" sz="2400" dirty="0"/>
          </a:p>
          <a:p>
            <a:pPr algn="just"/>
            <a:r>
              <a:rPr lang="ru-RU" sz="2400" dirty="0" smtClean="0"/>
              <a:t>форму </a:t>
            </a:r>
            <a:r>
              <a:rPr lang="ru-RU" sz="2400" dirty="0"/>
              <a:t>соглашения между наставником и </a:t>
            </a:r>
            <a:r>
              <a:rPr lang="ru-RU" sz="2400" dirty="0" smtClean="0"/>
              <a:t>наставляемым</a:t>
            </a:r>
          </a:p>
          <a:p>
            <a:pPr algn="just"/>
            <a:r>
              <a:rPr lang="ru-RU" sz="2400" dirty="0" smtClean="0"/>
              <a:t>форму </a:t>
            </a:r>
            <a:r>
              <a:rPr lang="ru-RU" sz="2400" dirty="0"/>
              <a:t>согласий на обработку персональных данных от участников наставнической </a:t>
            </a:r>
            <a:r>
              <a:rPr lang="ru-RU" sz="2400" dirty="0" smtClean="0"/>
              <a:t>программы </a:t>
            </a:r>
            <a:endParaRPr lang="ru-RU" sz="2400" dirty="0"/>
          </a:p>
          <a:p>
            <a:endParaRPr lang="ru-RU" sz="24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1220426"/>
            <a:ext cx="9661299" cy="2575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9791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13451"/>
            <a:ext cx="9601200" cy="9369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Д</a:t>
            </a:r>
            <a:r>
              <a:rPr lang="ru-RU" sz="3200" b="1" dirty="0" smtClean="0">
                <a:solidFill>
                  <a:srgbClr val="C00000"/>
                </a:solidFill>
              </a:rPr>
              <a:t>орожная </a:t>
            </a:r>
            <a:r>
              <a:rPr lang="ru-RU" sz="3200" b="1" dirty="0">
                <a:solidFill>
                  <a:srgbClr val="C00000"/>
                </a:solidFill>
              </a:rPr>
              <a:t>карта (план </a:t>
            </a:r>
            <a:r>
              <a:rPr lang="ru-RU" sz="3200" b="1" dirty="0" smtClean="0">
                <a:solidFill>
                  <a:srgbClr val="C00000"/>
                </a:solidFill>
              </a:rPr>
              <a:t>мероприятий) по внедрению и реализации программы наставничества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501" y="1416499"/>
            <a:ext cx="10425448" cy="513393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сроки </a:t>
            </a:r>
            <a:r>
              <a:rPr lang="ru-RU" sz="2800" dirty="0"/>
              <a:t>реализации этапов программ </a:t>
            </a:r>
            <a:r>
              <a:rPr lang="ru-RU" sz="2800" dirty="0" smtClean="0"/>
              <a:t>наставничества</a:t>
            </a:r>
          </a:p>
          <a:p>
            <a:pPr algn="just"/>
            <a:r>
              <a:rPr lang="ru-RU" sz="2800" dirty="0" smtClean="0"/>
              <a:t>мероприятия </a:t>
            </a:r>
            <a:r>
              <a:rPr lang="ru-RU" sz="2800" dirty="0"/>
              <a:t>по информированию </a:t>
            </a:r>
            <a:r>
              <a:rPr lang="ru-RU" sz="2800" dirty="0" smtClean="0"/>
              <a:t>педагогов </a:t>
            </a:r>
            <a:r>
              <a:rPr lang="ru-RU" sz="2800" dirty="0"/>
              <a:t>о проводимых мероприятиях по реализации программ наставничества </a:t>
            </a:r>
            <a:endParaRPr lang="ru-RU" sz="2800" dirty="0" smtClean="0"/>
          </a:p>
          <a:p>
            <a:pPr algn="just"/>
            <a:r>
              <a:rPr lang="ru-RU" sz="2800" dirty="0"/>
              <a:t>м</a:t>
            </a:r>
            <a:r>
              <a:rPr lang="ru-RU" sz="2800" dirty="0" smtClean="0"/>
              <a:t>ероприятия по информированию внешнего контура</a:t>
            </a:r>
          </a:p>
          <a:p>
            <a:pPr algn="just"/>
            <a:r>
              <a:rPr lang="ru-RU" sz="2800" dirty="0"/>
              <a:t>м</a:t>
            </a:r>
            <a:r>
              <a:rPr lang="ru-RU" sz="2800" dirty="0" smtClean="0"/>
              <a:t>ероприятия по этапам программы</a:t>
            </a:r>
          </a:p>
          <a:p>
            <a:pPr algn="just"/>
            <a:r>
              <a:rPr lang="ru-RU" sz="2800" dirty="0"/>
              <a:t>о</a:t>
            </a:r>
            <a:r>
              <a:rPr lang="ru-RU" sz="2800" dirty="0" smtClean="0"/>
              <a:t>жидаемые результаты</a:t>
            </a:r>
          </a:p>
          <a:p>
            <a:pPr algn="just"/>
            <a:r>
              <a:rPr lang="ru-RU" sz="2800" dirty="0" smtClean="0"/>
              <a:t>ответственные за проведение мероприятий каждого этапа (службы и/или лица)</a:t>
            </a:r>
            <a:endParaRPr lang="ru-RU" sz="2800" dirty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65351" y="1163840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2137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90152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НЛА организации, которые требуют актуализации и/или доработки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455313"/>
            <a:ext cx="9601200" cy="502276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П</a:t>
            </a:r>
            <a:r>
              <a:rPr lang="ru-RU" sz="2400" dirty="0" smtClean="0"/>
              <a:t>оложение </a:t>
            </a:r>
            <a:r>
              <a:rPr lang="ru-RU" sz="2400" dirty="0"/>
              <a:t>о наставничестве в образовательной </a:t>
            </a:r>
            <a:r>
              <a:rPr lang="ru-RU" sz="2400" dirty="0" smtClean="0"/>
              <a:t>организации </a:t>
            </a: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П</a:t>
            </a:r>
            <a:r>
              <a:rPr lang="ru-RU" sz="2400" dirty="0" smtClean="0"/>
              <a:t>риказ </a:t>
            </a:r>
            <a:r>
              <a:rPr lang="ru-RU" sz="2400" dirty="0"/>
              <a:t>директора образовательной организации о закреплении наставнических </a:t>
            </a:r>
            <a:r>
              <a:rPr lang="ru-RU" sz="2400" dirty="0" smtClean="0"/>
              <a:t>пар </a:t>
            </a: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Положение </a:t>
            </a:r>
            <a:r>
              <a:rPr lang="ru-RU" sz="2400" dirty="0"/>
              <a:t>о мотивации и стимулировании </a:t>
            </a:r>
            <a:r>
              <a:rPr lang="ru-RU" sz="2400" dirty="0" smtClean="0"/>
              <a:t>наставников</a:t>
            </a: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внесение </a:t>
            </a:r>
            <a:r>
              <a:rPr lang="ru-RU" sz="2400" dirty="0"/>
              <a:t>изменений в показатели эффективности деятельности </a:t>
            </a:r>
            <a:r>
              <a:rPr lang="ru-RU" sz="2400" dirty="0" smtClean="0"/>
              <a:t>преподавателя-наставника </a:t>
            </a: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внесение </a:t>
            </a:r>
            <a:r>
              <a:rPr lang="ru-RU" sz="2400" dirty="0"/>
              <a:t>изменений в акты, регламентирующие корпоративную культуру образовательной организации в части позиционирования деятельности наставников как значимой и </a:t>
            </a:r>
            <a:r>
              <a:rPr lang="ru-RU" sz="2400" dirty="0" smtClean="0"/>
              <a:t>ценностной </a:t>
            </a: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формы </a:t>
            </a:r>
            <a:r>
              <a:rPr lang="ru-RU" sz="2400" dirty="0"/>
              <a:t>планов и отчетов по работе наставника и наставляемого, чек-листы мониторинга наставником учебных занятий </a:t>
            </a:r>
            <a:r>
              <a:rPr lang="ru-RU" sz="2400" dirty="0" smtClean="0"/>
              <a:t>наставляемого</a:t>
            </a:r>
            <a:endParaRPr lang="ru-RU" sz="24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95400" y="1139781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9529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5910"/>
            <a:ext cx="9601200" cy="1017431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</a:rPr>
              <a:t>Портрет участников взаимодействия по форме наставничества «педагог – педагог»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582775"/>
              </p:ext>
            </p:extLst>
          </p:nvPr>
        </p:nvGraphicFramePr>
        <p:xfrm>
          <a:off x="1197735" y="1133341"/>
          <a:ext cx="10637950" cy="5370490"/>
        </p:xfrm>
        <a:graphic>
          <a:graphicData uri="http://schemas.openxmlformats.org/drawingml/2006/table">
            <a:tbl>
              <a:tblPr firstRow="1" firstCol="1" bandRow="1"/>
              <a:tblGrid>
                <a:gridCol w="3477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5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53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9598">
                <a:tc gridSpan="2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НАСТАВНИК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НАСТАВЛЯЕМЫЙ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9242">
                <a:tc gridSpan="2"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i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Опытный </a:t>
                      </a:r>
                      <a:r>
                        <a:rPr lang="ru-RU" sz="1600" b="1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имеющий профессиональные успехи (победитель различных профессиональных конкурсов, автор учебных пособий и материалов, участник или ведущий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семинаров), склонный к активной общественной работе, лояльный участник педагогического  сообществ.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Обладает лидерскими, организационными и коммуникативными навыками, хорошо развитой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эмпатией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Молодой специалист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имеющий малый опыт работы (до 3 лет), испытывающий трудности с организацией учебного процесса, с взаимодействием с обучающимися, другими педагогами, администрацией или родителями.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787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Наставник-консультант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Наставник-предметник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</a:t>
                      </a:r>
                      <a:r>
                        <a:rPr lang="ru-RU" sz="1800" b="1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находящийся в процессе адаптации на новом месте работы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которому необходимо получить представление о традициях, особенностях, регламенте и принципах образовательной организации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6455">
                <a:tc rowSpan="2"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Создает комфортные условия для реализации профессиональных качеств, помогает с организацией образовательного процесса и решением конкретных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психолого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педагогических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коммуникативных проблем. Контролирует самостоятельную работу молодого специалиста.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Опытный педагог того же предметного направления, что и молодой учитель, способный осуществлять всестороннюю методическую поддержку преподавания отдельных дисциплин.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32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800" b="1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находящийся в состоянии эмоционального выгорания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хронической усталости.</a:t>
                      </a:r>
                    </a:p>
                  </a:txBody>
                  <a:tcPr marL="47994" marR="47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1311501" y="993781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7436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0152"/>
            <a:ext cx="9601200" cy="991673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</a:rPr>
              <a:t>ВОЗМОЖНЫЕ ВАРИАНТЫ ВЗАИМОДЕЙСТВИЯ  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ПО ФОРМЕ «ПЕДАГОГ – ПЕДАГОГ» </a:t>
            </a:r>
            <a:endParaRPr lang="ru-RU" sz="3100" b="1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75008" y="1171977"/>
            <a:ext cx="2653048" cy="115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Взаимодействие «опытный педагог – молодой специалист»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75008" y="2573627"/>
            <a:ext cx="2653048" cy="115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>
                <a:solidFill>
                  <a:schemeClr val="tx1"/>
                </a:solidFill>
              </a:rPr>
              <a:t>Взаимодействие «лидер педагогического сообщества – педагог, испытывающий проблемы»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75008" y="3975277"/>
            <a:ext cx="2653048" cy="115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Взаимодействие «педагог-новатор – консервативный педагог»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75008" y="5376927"/>
            <a:ext cx="2653048" cy="115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Взаимодействие «опытный предметник – неопытный предметник»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59876" y="1171977"/>
            <a:ext cx="7289441" cy="115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классический вариант поддержки для приобретения молодым специалистом необходимых профессиональных навыков (организационных, коммуникационных) и закрепления на месте работы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59874" y="2587823"/>
            <a:ext cx="7289441" cy="115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конкретная психоэмоциональная поддержка (проблемы: «не могу найти общий язык с учениками», «испытываю стресс во время уроков»), сочетаемая с профессиональной помощью по приобретению и развитию педагогических талантов и инициатив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59875" y="3982375"/>
            <a:ext cx="7289441" cy="115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в рамках которого, возможно, более молодой педагог помогает опытному представителю «старой школы» овладеть современными программами, цифровыми навыками и технологиями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59874" y="5376927"/>
            <a:ext cx="7289441" cy="115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в рамках которого опытный педагог оказывает методическую поддержку по конкретному предмету (поиск пособий, составление рабочих программ и тематических планов и т.д.)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581957" y="1001419"/>
            <a:ext cx="9661299" cy="25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3126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400</TotalTime>
  <Words>1098</Words>
  <Application>Microsoft Office PowerPoint</Application>
  <PresentationFormat>Широкоэкранный</PresentationFormat>
  <Paragraphs>148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Calibri</vt:lpstr>
      <vt:lpstr>Franklin Gothic Book</vt:lpstr>
      <vt:lpstr>Times New Roman</vt:lpstr>
      <vt:lpstr>Crop</vt:lpstr>
      <vt:lpstr>АЛГОРИТМ ВНЕДРЕНИЯ ПРОГРАММЫ НАСТАВНИЧЕСТВА ПО НАПРАВЛЕНИЮ  «ПЕДАГОГ-ПЕДАГОГ»</vt:lpstr>
      <vt:lpstr>ФУНКЦИИ ОБРАЗОВАТЕЛЬНОЙ ОРГАНИЗАЦИИ</vt:lpstr>
      <vt:lpstr>ОБЩЕЕ РУКОВОДСТВО И КООРДИНАЦИЯ  ПРОГРАММЫ НАСТАВНИЧЕСТВА В ПОО</vt:lpstr>
      <vt:lpstr> РАСПОРЯДИТЕЛЬНЫЙ АКТ О ВНЕДРЕНИИ ПРОГРАММЫ НАСТАВНИЧЕСТВА</vt:lpstr>
      <vt:lpstr>  Положение о программе наставничества в организации         (организационная основа для запуска программы)  </vt:lpstr>
      <vt:lpstr>Дорожная карта (план мероприятий) по внедрению и реализации программы наставничества</vt:lpstr>
      <vt:lpstr>НЛА организации, которые требуют актуализации и/или доработки</vt:lpstr>
      <vt:lpstr>Портрет участников взаимодействия по форме наставничества «педагог – педагог» </vt:lpstr>
      <vt:lpstr>ВОЗМОЖНЫЕ ВАРИАНТЫ ВЗАИМОДЕЙСТВИЯ    ПО ФОРМЕ «ПЕДАГОГ – ПЕДАГОГ» </vt:lpstr>
      <vt:lpstr>ЭТАПЫ РЕАЛИЗАЦИИ ПРОГРАММЫ</vt:lpstr>
      <vt:lpstr>1 Этап.  Подготовка условий для запуска программы наставничества</vt:lpstr>
      <vt:lpstr>2 Этап.  Формирование базы наставляемых </vt:lpstr>
      <vt:lpstr>3 Этап. Формирование базы наставников</vt:lpstr>
      <vt:lpstr> 4 Этап. Отбор и обучение наставников</vt:lpstr>
      <vt:lpstr>5 Этап.  Формирование пар «наставник – наставляемый»,  групп «наставник – наставляемые» </vt:lpstr>
      <vt:lpstr>6 Этап. Организация  реализации программы наставничества  </vt:lpstr>
      <vt:lpstr>7 Этап. Завершение программы наставничества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ВНЕДРЕНИЯ ПРОГРАММЫ НАСТАВНИЧЕСТВА ПО НАПРАВЛЕНИЮ  «ПЕДАГОГ-ПЕДАГОГ»</dc:title>
  <dc:creator>Пользователь</dc:creator>
  <cp:lastModifiedBy>Пользователь</cp:lastModifiedBy>
  <cp:revision>50</cp:revision>
  <dcterms:created xsi:type="dcterms:W3CDTF">2020-11-26T07:58:57Z</dcterms:created>
  <dcterms:modified xsi:type="dcterms:W3CDTF">2021-01-21T13:25:34Z</dcterms:modified>
</cp:coreProperties>
</file>