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88" r:id="rId2"/>
    <p:sldId id="290" r:id="rId3"/>
    <p:sldId id="291" r:id="rId4"/>
    <p:sldId id="306" r:id="rId5"/>
    <p:sldId id="292" r:id="rId6"/>
    <p:sldId id="293" r:id="rId7"/>
    <p:sldId id="267" r:id="rId8"/>
  </p:sldIdLst>
  <p:sldSz cx="9144000" cy="6858000" type="screen4x3"/>
  <p:notesSz cx="6669088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03D969-815A-4C8D-9949-6547104FC8C0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C96727-7890-4EA7-A1A8-C2506AA522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127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&#1040;&#1053;&#1050;&#1045;&#1058;&#1040;%20&#1044;&#1051;&#1071;%20&#1052;&#1054;&#1051;&#1054;&#1044;&#1054;&#1043;&#1054;%20&#1055;&#1045;&#1044;&#1040;&#1043;&#1054;&#1043;&#1040;.docx" TargetMode="External"/><Relationship Id="rId3" Type="http://schemas.openxmlformats.org/officeDocument/2006/relationships/hyperlink" Target="&#1055;&#1056;&#1054;&#1043;&#1056;&#1040;&#1052;&#1052;&#1040;%20&#1085;&#1072;&#1089;&#1090;&#1072;&#1074;&#1085;&#1080;&#1095;&#1077;&#1089;&#1090;&#1074;&#1072;%20&#1051;&#1040;&#1055;&#1050;.docx" TargetMode="External"/><Relationship Id="rId7" Type="http://schemas.openxmlformats.org/officeDocument/2006/relationships/hyperlink" Target="&#1048;&#1085;&#1076;&#1080;&#1074;&#1080;&#1076;&#1091;&#1072;&#1083;&#1100;&#1085;&#1099;&#1081;%20&#1087;&#1083;&#1072;&#1085;%20&#1088;&#1072;&#1073;&#1086;&#1090;&#1099;%20(1).doc" TargetMode="External"/><Relationship Id="rId2" Type="http://schemas.openxmlformats.org/officeDocument/2006/relationships/hyperlink" Target="&#1052;&#1056;%20&#1085;&#1072;&#1089;&#1090;&#1072;&#1074;&#1085;&#1080;&#1095;&#1077;&#1089;&#1090;&#1074;&#1086;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&#1052;&#1072;&#1088;&#1090;&#1086;&#1074;&#1072;.docx" TargetMode="External"/><Relationship Id="rId5" Type="http://schemas.openxmlformats.org/officeDocument/2006/relationships/hyperlink" Target="&#1055;&#1088;&#1080;&#1084;&#1077;&#1088;&#1085;&#1072;&#1103;%20&#1087;&#1088;&#1086;&#1075;&#1088;&#1072;&#1084;&#1084;&#1072;%20&#1088;&#1072;&#1073;&#1086;&#1090;&#1099;%20&#1085;&#1072;&#1089;&#1090;&#1072;&#1074;&#1085;&#1080;&#1082;&#1086;&#1074;%20&#1089;%20&#1084;&#1086;&#1083;&#1086;&#1076;&#1099;&#1084;&#1080;%20&#1087;&#1077;&#1076;&#1072;&#1075;&#1086;&#1075;&#1072;&#1084;&#1080;.docx" TargetMode="External"/><Relationship Id="rId4" Type="http://schemas.openxmlformats.org/officeDocument/2006/relationships/hyperlink" Target="&#1055;&#1086;&#1083;&#1086;&#1078;&#1077;&#1085;&#1080;&#1077;%20&#1086;%20&#1085;&#1072;&#1089;&#1090;&#1072;&#1074;&#1085;&#1080;&#1095;&#1077;&#1089;&#1090;&#1074;&#1077;%20&#1051;&#1040;&#1055;&#1050;.docx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pu47.edu.yar.ru/index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reeppt.net/background/Sales_Presentation_Templ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2381" cy="6840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419872" y="1134906"/>
            <a:ext cx="5616624" cy="2923877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РАБОТЫ БАЗОВОЙ ПЛОЩАДКИ ПО ВНЕДРЕНИЮ МЕТОДОЛОГИИ НАСТАВНИЧЕСТВА  ПО НАПРАВЛЕНИЮ «ПЕДАГОГ-ПЕДАГОГ»  В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ГПОАУ ЯО ЛЮБИМСКОМ АГРАРНО-ПОЛИТЕХНИЧЕСКОМ КОЛЛЕДЖЕ 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МАТЕРИАЛЫ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/</a:t>
            </a:r>
          </a:p>
          <a:p>
            <a:pPr algn="ctr"/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32040" y="4581128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И.В. Самойлова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заместитель  директора ГПОАУ ЯО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Любимского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аграрно-политехнического колледжа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48064" y="6093297"/>
            <a:ext cx="2232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Ярославль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20.10.2023</a:t>
            </a:r>
          </a:p>
        </p:txBody>
      </p:sp>
      <p:pic>
        <p:nvPicPr>
          <p:cNvPr id="5" name="Picture 2" descr="C:\Users\ПЛ-47 Пречистое\Desktop\К-Н\КОНКУРС\конкурсы ЛАПК\kv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204864"/>
            <a:ext cx="3600400" cy="3672408"/>
          </a:xfrm>
          <a:prstGeom prst="rect">
            <a:avLst/>
          </a:prstGeom>
          <a:noFill/>
        </p:spPr>
      </p:pic>
      <p:pic>
        <p:nvPicPr>
          <p:cNvPr id="10" name="Picture 2" descr="D:\эмблема\ЛАПК_новый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54" l="1625" r="99250">
                        <a14:foregroundMark x1="16250" y1="44494" x2="16250" y2="44494"/>
                        <a14:foregroundMark x1="15500" y1="55804" x2="15500" y2="55804"/>
                        <a14:foregroundMark x1="84375" y1="53720" x2="84375" y2="53720"/>
                        <a14:foregroundMark x1="83500" y1="58036" x2="83500" y2="58036"/>
                        <a14:foregroundMark x1="83750" y1="62500" x2="83750" y2="62500"/>
                        <a14:foregroundMark x1="59375" y1="11458" x2="59375" y2="11458"/>
                        <a14:foregroundMark x1="17250" y1="42708" x2="17250" y2="42708"/>
                        <a14:backgroundMark x1="8375" y1="9673" x2="8375" y2="9673"/>
                        <a14:backgroundMark x1="8875" y1="90476" x2="8875" y2="90476"/>
                        <a14:backgroundMark x1="89375" y1="88839" x2="89375" y2="88839"/>
                        <a14:backgroundMark x1="92125" y1="19494" x2="92125" y2="19494"/>
                        <a14:backgroundMark x1="98500" y1="18006" x2="98500" y2="18006"/>
                        <a14:backgroundMark x1="45000" y1="595" x2="45000" y2="595"/>
                        <a14:backgroundMark x1="52625" y1="744" x2="52625" y2="7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16632"/>
            <a:ext cx="2088232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E:\Смирнова С.С\ПУБЛИКАЦИИ РАЗНЫЕ\ЛОГОТИПЫ Лучший колледж\логотипы\ЛОГОТИП_КОЛЛЕДЖИ_РФ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8640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004482"/>
      </p:ext>
    </p:extLst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994120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ВНЕДРЕНИЕ МЕТОДОЛОГИИ НАСТАВНИЧЕСТВА ПО НАПРАВЛЕНИЮ «ПЕДАГОГ-ПЕДАГОГ»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5688632" cy="514543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/>
              <a:t> </a:t>
            </a:r>
            <a:endParaRPr lang="ru-RU" dirty="0"/>
          </a:p>
        </p:txBody>
      </p:sp>
      <p:pic>
        <p:nvPicPr>
          <p:cNvPr id="1026" name="Picture 2" descr="C:\Users\ПЛ-47 Пречистое\Downloads\sertifikat_w876_h6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700808"/>
            <a:ext cx="3898776" cy="2880320"/>
          </a:xfrm>
          <a:prstGeom prst="rect">
            <a:avLst/>
          </a:prstGeom>
          <a:noFill/>
        </p:spPr>
      </p:pic>
      <p:pic>
        <p:nvPicPr>
          <p:cNvPr id="6" name="Picture 2" descr="C:\Users\ПЛ-47 Пречистое\Desktop\К-Н\БП НАСТАВНИЧЕСТВО\БП\prikaz_o_ploshchadk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268759"/>
            <a:ext cx="3672408" cy="485740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7666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3400" b="1" u="sng" dirty="0">
                <a:latin typeface="Times New Roman" pitchFamily="18" charset="0"/>
                <a:cs typeface="Times New Roman" pitchFamily="18" charset="0"/>
              </a:rPr>
              <a:t>Цель базовой площадки</a:t>
            </a:r>
          </a:p>
          <a:p>
            <a:pPr>
              <a:buNone/>
            </a:pPr>
            <a:endParaRPr lang="ru-RU" sz="2400" b="1" u="sng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апробация и</a:t>
            </a: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распространение опыта по внедрению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наставничества в  рамках Методологии по направлению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«педагог-педагог» в  ПОО ЯО</a:t>
            </a:r>
          </a:p>
          <a:p>
            <a:pPr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Задачи базовой площадки: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Разработка алгоритма внедрения Методологии наставничества по направлению «педагог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педагог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в профессиональных образовательных организациях Ярославской области.</a:t>
            </a: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Формирование конкретных практик внедрения наставничества по направлению «педагог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педагог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в ГПОАУ ЯО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Любимский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аграрно-политехнический колледж  – базовой площадке ГАУ ДПО ЯО ИРО. </a:t>
            </a:r>
          </a:p>
          <a:p>
            <a:pPr lvl="0" algn="just"/>
            <a:r>
              <a:rPr lang="ru-RU" b="1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нормативной, программной и методической документации по внедрению наставничества по направлению «педагог - </a:t>
            </a:r>
            <a:r>
              <a:rPr lang="ru-RU" b="1" u="sng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</a:t>
            </a:r>
            <a:r>
              <a:rPr lang="ru-RU" b="1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в ГПОАУ ЯО </a:t>
            </a:r>
            <a:r>
              <a:rPr lang="ru-RU" b="1" u="sng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Любимский</a:t>
            </a:r>
            <a:r>
              <a:rPr lang="ru-RU" b="1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аграрно-политехнический колледж – базовой площадке ГАУ ДПО ЯО ИРО.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Тиражирование практики внедрения наставничества по направлению  «педагог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педагог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в профессиональных образовательных организациях Ярославской области.  </a:t>
            </a:r>
          </a:p>
          <a:p>
            <a:pPr>
              <a:spcBef>
                <a:spcPts val="0"/>
              </a:spcBef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ru-RU" dirty="0"/>
              <a:t> </a:t>
            </a:r>
          </a:p>
        </p:txBody>
      </p:sp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621" y="116632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Методические материалы 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«Опыт внедрения методологии наставничества по направлению «педагог-педагог» в ГПОАУ ЯО Любимском аграрно-политехническом колледже»</a:t>
            </a:r>
            <a:br>
              <a:rPr lang="ru-RU" sz="2400" dirty="0"/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Структура МР:</a:t>
            </a:r>
          </a:p>
          <a:p>
            <a:pPr marL="457200" indent="-457200"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Пояснительная записка (описание проблемы. Описание опыта работы ЛАПК по направлению </a:t>
            </a:r>
          </a:p>
          <a:p>
            <a:pPr marL="457200" indent="-457200"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Нормативные документы по теме:</a:t>
            </a:r>
          </a:p>
          <a:p>
            <a:pPr marL="457200" indent="-45720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Программа наставничества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Положение о наставничестве ЛАПК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Положение о Школе молодого педагога</a:t>
            </a:r>
          </a:p>
          <a:p>
            <a:pPr marL="457200" indent="-45720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       Методические разработки:</a:t>
            </a:r>
          </a:p>
          <a:p>
            <a:pPr marL="457200" indent="-457200"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  <a:hlinkClick r:id="rId5" action="ppaction://hlinkfile"/>
              </a:rPr>
              <a:t>Примерный План работы наставника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  <a:hlinkClick r:id="rId6" action="ppaction://hlinkfile"/>
              </a:rPr>
              <a:t>План работы наставника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мастера производственного обучения..</a:t>
            </a:r>
          </a:p>
          <a:p>
            <a:pPr marL="457200" indent="-457200"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  <a:hlinkClick r:id="rId7" action="ppaction://hlinkfile"/>
              </a:rPr>
              <a:t>Индивидуальный план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профессионального развития педагога</a:t>
            </a:r>
          </a:p>
          <a:p>
            <a:pPr marL="457200" indent="-457200"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  <a:hlinkClick r:id="rId8" action="ppaction://hlinkfile"/>
              </a:rPr>
              <a:t>Анкеты на входе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по завершении Программы</a:t>
            </a:r>
          </a:p>
          <a:p>
            <a:pPr marL="457200" indent="-457200"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Описание  механизма мониторинга эффективности Программы и удовлетворенности участников</a:t>
            </a:r>
          </a:p>
          <a:p>
            <a:pPr marL="457200" indent="-457200"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Достижения МП (выборочно)</a:t>
            </a:r>
          </a:p>
          <a:p>
            <a:pPr marL="457200" indent="-457200"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Др. методические разработки</a:t>
            </a:r>
          </a:p>
          <a:p>
            <a:pPr marL="457200" indent="-457200">
              <a:buFontTx/>
              <a:buChar char="-"/>
            </a:pPr>
            <a:endParaRPr lang="ru-RU" sz="2400" dirty="0"/>
          </a:p>
        </p:txBody>
      </p:sp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Стратегические показатели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692696"/>
          <a:ext cx="8291264" cy="56328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4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7680">
                <a:tc>
                  <a:txBody>
                    <a:bodyPr/>
                    <a:lstStyle/>
                    <a:p>
                      <a:pPr indent="825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33475" algn="l"/>
                        </a:tabLs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№  </a:t>
                      </a:r>
                      <a:r>
                        <a:rPr lang="ru-RU" sz="13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3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Наименование показателя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819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Единица измерения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Значение показателя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622">
                <a:tc>
                  <a:txBody>
                    <a:bodyPr/>
                    <a:lstStyle/>
                    <a:p>
                      <a:pPr indent="825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33475" algn="l"/>
                        </a:tabLs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indent="-63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Количество педагогов, охваченных наставничеством по направлению «педагог-педагог»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819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человек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10 / </a:t>
                      </a:r>
                      <a:r>
                        <a:rPr lang="ru-RU" sz="13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1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88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Организационно-технические показатели эффективности: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886">
                <a:tc>
                  <a:txBody>
                    <a:bodyPr/>
                    <a:lstStyle/>
                    <a:p>
                      <a:pPr indent="825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33475" algn="l"/>
                        </a:tabLs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Наличие локальных актов, созданных для организации сопровождения педагогов в форме наставничества по направлению «педагог-педагог»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наличие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819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да/нет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886">
                <a:tc>
                  <a:txBody>
                    <a:bodyPr/>
                    <a:lstStyle/>
                    <a:p>
                      <a:pPr indent="825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33475" algn="l"/>
                        </a:tabLs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Количество проведенных мероприятий по презентации лучших практик внедрения методологии наставничества  в период работы базовой площадки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мероприятие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819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886">
                <a:tc>
                  <a:txBody>
                    <a:bodyPr/>
                    <a:lstStyle/>
                    <a:p>
                      <a:pPr indent="825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33475" algn="l"/>
                        </a:tabLs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Наличие работников профессиональной образовательной организации, повысивших компетентность в области наставничества и привлекаемых к работе в наставнических парах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наличие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819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да/нет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886">
                <a:tc>
                  <a:txBody>
                    <a:bodyPr/>
                    <a:lstStyle/>
                    <a:p>
                      <a:pPr indent="825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33475" algn="l"/>
                        </a:tabLs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Количество разработанных методических  материалов по обеспечению и реализации наставничества по направлению  «педагог-педагог»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819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комплект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819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 </a:t>
                      </a: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/5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886">
                <a:tc>
                  <a:txBody>
                    <a:bodyPr/>
                    <a:lstStyle/>
                    <a:p>
                      <a:pPr indent="825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33475" algn="l"/>
                        </a:tabLs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Количество координационных органов (Советы, комиссии), созданных для  реализации  деятельности базовой площадки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819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единица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886">
                <a:tc>
                  <a:txBody>
                    <a:bodyPr/>
                    <a:lstStyle/>
                    <a:p>
                      <a:pPr indent="825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33475" algn="l"/>
                        </a:tabLs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Доля педагогических работников профессиональной образовательной организации, охваченных сопровождением по направлению «педагог-педагог»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819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проценты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 </a:t>
                      </a:r>
                      <a:r>
                        <a:rPr lang="ru-RU" sz="13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/ </a:t>
                      </a:r>
                      <a:r>
                        <a:rPr lang="ru-RU" sz="13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42 </a:t>
                      </a:r>
                      <a:endParaRPr lang="ru-RU" sz="11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886">
                <a:tc>
                  <a:txBody>
                    <a:bodyPr/>
                    <a:lstStyle/>
                    <a:p>
                      <a:pPr indent="825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33475" algn="l"/>
                        </a:tabLs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Наличие  банка информационно-методических материалов для работников ПОО ЯО,  реализующих сопровождение  в форме наставничества по направлению «педагог-педагог»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наличие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да/нет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886">
                <a:tc>
                  <a:txBody>
                    <a:bodyPr/>
                    <a:lstStyle/>
                    <a:p>
                      <a:pPr indent="825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33475" algn="l"/>
                        </a:tabLs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Наличие страницы «Базовая площадка», созданной на сайте образовательной организации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наличие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да/нет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pPr lvl="0"/>
            <a:br>
              <a:rPr lang="ru-RU" sz="2700" b="1" dirty="0"/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Ресурсы для обеспечения деятельности базовой площадки: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1196753"/>
          <a:ext cx="8363272" cy="5020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0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125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2230"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Вид ресурсов</a:t>
                      </a:r>
                      <a:endParaRPr lang="ru-RU" sz="16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Описание</a:t>
                      </a:r>
                      <a:endParaRPr lang="ru-RU" sz="16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3167">
                <a:tc>
                  <a:txBody>
                    <a:bodyPr/>
                    <a:lstStyle/>
                    <a:p>
                      <a:pPr indent="3175" algn="just"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Информационные ресурсы</a:t>
                      </a:r>
                      <a:endParaRPr lang="ru-RU" sz="20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ГПОАУ ЯО ЛАПК располагает информационными материалами  по организации наставничества в системе СПО  </a:t>
                      </a:r>
                      <a:endParaRPr lang="ru-RU" sz="16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3167">
                <a:tc>
                  <a:txBody>
                    <a:bodyPr/>
                    <a:lstStyle/>
                    <a:p>
                      <a:pPr indent="3175" algn="just"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Материально-технические</a:t>
                      </a:r>
                      <a:endParaRPr lang="ru-RU" sz="20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ГПОАУ ЯО ЛАПК располагает помещениями и необходимым  оснащением для проведения массовых мероприятий </a:t>
                      </a:r>
                      <a:endParaRPr lang="ru-RU" sz="16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2111">
                <a:tc rowSpan="3">
                  <a:txBody>
                    <a:bodyPr/>
                    <a:lstStyle/>
                    <a:p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Организационно-методические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ГПОАУ ЯО ЛАПК достигнуто единство подходов к внедрению наставничества в педагогической среде ПОО </a:t>
                      </a:r>
                      <a:endParaRPr lang="ru-RU" sz="16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211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ГПОАУ ЯО ЛАПК располагает банком методических материалов для использования работниками ПОО </a:t>
                      </a:r>
                      <a:endParaRPr lang="ru-RU" sz="16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316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algn="just"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ГПОАУ ЯО ЛАПК имеет сайт, на котором будет создана страница «Базовая площадка» (</a:t>
                      </a:r>
                      <a:r>
                        <a:rPr lang="ru-RU" sz="1600" u="sng" dirty="0">
                          <a:solidFill>
                            <a:srgbClr val="0563C1"/>
                          </a:solidFill>
                          <a:latin typeface="Times New Roman"/>
                          <a:ea typeface="Calibri"/>
                          <a:cs typeface="Times New Roman"/>
                          <a:hlinkClick r:id="rId2"/>
                        </a:rPr>
                        <a:t>https://pu47.edu.yar.ru/index.html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6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84222">
                <a:tc>
                  <a:txBody>
                    <a:bodyPr/>
                    <a:lstStyle/>
                    <a:p>
                      <a:pPr indent="3175" algn="just"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Кадровые </a:t>
                      </a:r>
                      <a:endParaRPr lang="ru-RU" sz="20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ГПОАУ ЯО ЛАПК к работе Базовой площадки будут привлечены 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опытные педагоги, имеющие опыт сопровождения педагогов в периоды профессиональной адаптации, аттестации, введения в должность и т.д. </a:t>
                      </a:r>
                      <a:endParaRPr lang="ru-RU" sz="16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reeppt.net/background/Sales_Presentation_Templ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03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6139" y="1916832"/>
            <a:ext cx="8831722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БЛАГОДАРЮ </a:t>
            </a:r>
          </a:p>
          <a:p>
            <a:pPr algn="ctr"/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ЗА ВНИМАНИЕ!</a:t>
            </a:r>
          </a:p>
        </p:txBody>
      </p:sp>
    </p:spTree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Тема Office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1751</TotalTime>
  <Words>597</Words>
  <Application>Microsoft Office PowerPoint</Application>
  <PresentationFormat>Экран (4:3)</PresentationFormat>
  <Paragraphs>95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Презентация PowerPoint</vt:lpstr>
      <vt:lpstr>                            ВНЕДРЕНИЕ МЕТОДОЛОГИИ НАСТАВНИЧЕСТВА ПО НАПРАВЛЕНИЮ «ПЕДАГОГ-ПЕДАГОГ»</vt:lpstr>
      <vt:lpstr>Презентация PowerPoint</vt:lpstr>
      <vt:lpstr>  Методические материалы  «Опыт внедрения методологии наставничества по направлению «педагог-педагог» в ГПОАУ ЯО Любимском аграрно-политехническом колледже» </vt:lpstr>
      <vt:lpstr>Стратегические показатели</vt:lpstr>
      <vt:lpstr> Ресурсы для обеспечения деятельности базовой площадки: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Comp2</dc:creator>
  <cp:lastModifiedBy>User</cp:lastModifiedBy>
  <cp:revision>183</cp:revision>
  <cp:lastPrinted>2023-12-04T06:54:42Z</cp:lastPrinted>
  <dcterms:created xsi:type="dcterms:W3CDTF">2021-01-19T05:15:37Z</dcterms:created>
  <dcterms:modified xsi:type="dcterms:W3CDTF">2023-12-04T06:55:43Z</dcterms:modified>
</cp:coreProperties>
</file>