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19" r:id="rId3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F7E0"/>
    <a:srgbClr val="DDFAED"/>
    <a:srgbClr val="8BFFE1"/>
    <a:srgbClr val="F5F500"/>
    <a:srgbClr val="91E7C0"/>
    <a:srgbClr val="78C543"/>
    <a:srgbClr val="E4E4E4"/>
    <a:srgbClr val="91E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2FACE-7723-458D-9B90-2B2056735EC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86982-2C71-4679-9062-AD895BF14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228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86982-2C71-4679-9062-AD895BF1427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B8593-62CA-D9B9-4965-E45391D71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6F3C7EC-5C31-5EAD-19E6-66EE877D9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845317-436D-A96E-EF69-780B1846E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94BB5-3923-CE28-E438-7D32C49D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D702C-35F6-483E-6428-2A440AA63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14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8134E-EAB9-ECA8-3D9A-3FD05C89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64E31B-5DFE-3FED-C3E9-BD7F23D4E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2D2B9B-D5B3-9612-FE10-8875CA45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C77B72-127E-655E-9A38-AC7D1B305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531269-B1F6-4B01-1664-D70FDD0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5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34BBDF-4B47-0361-9E5D-3EC7C1066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A1BDF1-23C1-005D-227F-F5ED6456E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4251F4-0D25-0724-A79A-980D292B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27AF3E-71CA-114D-BB88-5598BE632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972956-886A-F02C-4180-6FA21940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89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8DEFD7-912D-61E2-FBA9-F08F1F530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BF9009-236F-966A-4AD9-FB2D871E8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B30E5F-3FA3-9E72-8C86-EA7FE1C7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D686AA-A786-0EBE-23EF-06BA94F88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70F3F5-EE2D-9663-B2B8-20817E63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61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39C98-AD06-A7E8-F89A-689E57923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921B5A-1059-2631-1F86-F14B40E7D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951E62-45C6-D878-8C55-38278AE4F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AD6A67-75B5-5C3E-FA42-5EBA80EF5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C6BD7A-2EF1-A1CD-1108-97C52786F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11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0B3CB1-133F-7B62-F962-15008F48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FF8D36-D227-15E3-F775-A4B7972D5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9DFEBC-3DEA-E339-3B04-5D5612E67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587A6C-2CDD-13DA-81DD-A9ED7357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23891C-165B-6916-7B3B-8AD0F662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F34CC5-7AA4-B352-F563-786EB5480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6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2FF92-790B-FF02-D3F7-E69DAC538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97F7CE-C675-FE61-70BF-533F87DC9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AB8931-4D90-059D-61F8-F31F728B8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EA2479-E5AF-C401-6E46-9B48D25BE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C22CDBC-6720-7ED7-FB97-BB6A55AFC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A07847E-F287-DFD4-397C-35E0CEA3A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73220E-943F-1D9D-03A1-C679D262C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7F88D7-3511-4BF7-DB5C-6324CD681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30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3225B7-B415-379D-1DB0-DD4B6218B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64560E9-F5C1-C4D7-DD82-FB60364AC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CF8725-75BD-B6D1-3EB0-745FEC66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E61153-4DE1-937A-C118-C2A3E687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5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F62EBF-6E36-509E-30C1-F1B8907B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396382E-960B-3F8B-1AA0-1AD3A379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356975E-881C-203E-6B21-6B2ED634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28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355A58-56E3-5FE6-A16E-C6B369C3D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693C44-5C3E-9B57-2A3B-140558C18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B2C1E9-4EB6-F271-3642-98AD595B7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BDFE42-239B-629B-4479-BEF9CE510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96F1EE-7CD9-0AF6-ABE2-52180D1B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CE5E34-2B26-2229-47D1-C9F00EA9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24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AB21B-745A-27DE-7715-CF7A25EE4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55A4599-2737-46E4-5F6C-F1EE255B1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030DB0-1B1A-4B50-5331-2DC7167E3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D4288E-A14D-C92B-20EB-A4F81E60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B61AD0-6BEC-170A-10FE-9AC4477D0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DB4595-7C0B-E244-6610-6BCF4957F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30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BCBA8-98FE-6FEE-0ED1-B2C07E92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A896D4-DE7D-FCAB-59AB-4C698C075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DDE948-95BF-E1C8-A4E0-79C5BF203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7F0D0-B4E0-4C42-B8E3-F73A589E38E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5A07D6-5246-EDF6-7E97-2F5743C3F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75C6AC-F85E-59F7-621D-A98D36A64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43E13-93C6-4091-A358-31875C27B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2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ED538C-7333-2322-8C35-545F95F59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3489"/>
            <a:ext cx="9144000" cy="3794760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  <a:spcBef>
                <a:spcPts val="0"/>
              </a:spcBef>
            </a:pPr>
            <a:r>
              <a:rPr lang="ru-RU" sz="3000" b="1" dirty="0" smtClean="0">
                <a:cs typeface="Times New Roman" panose="02020603050405020304" pitchFamily="18" charset="0"/>
              </a:rPr>
              <a:t>ПЛАН РАБОТЫ </a:t>
            </a:r>
          </a:p>
          <a:p>
            <a:pPr>
              <a:lnSpc>
                <a:spcPct val="135000"/>
              </a:lnSpc>
              <a:spcBef>
                <a:spcPts val="0"/>
              </a:spcBef>
            </a:pPr>
            <a:r>
              <a:rPr lang="ru-RU" sz="3000" b="1" dirty="0" smtClean="0">
                <a:cs typeface="Times New Roman" panose="02020603050405020304" pitchFamily="18" charset="0"/>
              </a:rPr>
              <a:t>Управляющего совета</a:t>
            </a:r>
          </a:p>
          <a:p>
            <a:pPr>
              <a:lnSpc>
                <a:spcPct val="135000"/>
              </a:lnSpc>
              <a:spcBef>
                <a:spcPts val="0"/>
              </a:spcBef>
            </a:pPr>
            <a:r>
              <a:rPr lang="ru-RU" sz="3000" b="1" dirty="0" smtClean="0">
                <a:cs typeface="Times New Roman" panose="02020603050405020304" pitchFamily="18" charset="0"/>
              </a:rPr>
              <a:t>образовательно-производственного </a:t>
            </a:r>
            <a:r>
              <a:rPr lang="ru-RU" sz="3000" b="1" dirty="0">
                <a:cs typeface="Times New Roman" panose="02020603050405020304" pitchFamily="18" charset="0"/>
              </a:rPr>
              <a:t>центра (кластера) </a:t>
            </a:r>
            <a:r>
              <a:rPr lang="ru-RU" sz="3000" b="1" dirty="0" smtClean="0">
                <a:cs typeface="Times New Roman" panose="02020603050405020304" pitchFamily="18" charset="0"/>
              </a:rPr>
              <a:t>Ярославской </a:t>
            </a:r>
            <a:r>
              <a:rPr lang="ru-RU" sz="3000" b="1" dirty="0">
                <a:cs typeface="Times New Roman" panose="02020603050405020304" pitchFamily="18" charset="0"/>
              </a:rPr>
              <a:t>области </a:t>
            </a:r>
            <a:r>
              <a:rPr lang="ru-RU" sz="3000" b="1" dirty="0" smtClean="0">
                <a:cs typeface="Times New Roman" panose="02020603050405020304" pitchFamily="18" charset="0"/>
              </a:rPr>
              <a:t>«</a:t>
            </a:r>
            <a:r>
              <a:rPr lang="ru-RU" sz="3000" b="1" dirty="0">
                <a:cs typeface="Times New Roman" panose="02020603050405020304" pitchFamily="18" charset="0"/>
              </a:rPr>
              <a:t>Сельское хозяйство</a:t>
            </a:r>
            <a:r>
              <a:rPr lang="ru-RU" sz="3000" b="1" dirty="0" smtClean="0">
                <a:cs typeface="Times New Roman" panose="02020603050405020304" pitchFamily="18" charset="0"/>
              </a:rPr>
              <a:t>» на 2025 год</a:t>
            </a:r>
          </a:p>
          <a:p>
            <a:pPr>
              <a:lnSpc>
                <a:spcPct val="135000"/>
              </a:lnSpc>
              <a:spcBef>
                <a:spcPts val="0"/>
              </a:spcBef>
            </a:pPr>
            <a:endParaRPr lang="ru-RU" sz="2800" dirty="0" smtClean="0"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0"/>
              </a:spcBef>
            </a:pPr>
            <a:endParaRPr lang="ru-RU" sz="900" dirty="0" smtClean="0"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9768F0D-CF57-4A0E-23A5-48A33BE00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792" y="140013"/>
            <a:ext cx="7716416" cy="147218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1D1FD7F-504F-4C05-A4EB-F9FDB030F1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236" y="290030"/>
            <a:ext cx="1172151" cy="117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40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08EB6DA-A2D0-4EFF-A63D-D696533FBB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43" b="47907"/>
          <a:stretch/>
        </p:blipFill>
        <p:spPr>
          <a:xfrm>
            <a:off x="8273142" y="200688"/>
            <a:ext cx="811346" cy="43200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88" t="66851" r="27794" b="25741"/>
          <a:stretch/>
        </p:blipFill>
        <p:spPr bwMode="auto">
          <a:xfrm>
            <a:off x="4896164" y="164592"/>
            <a:ext cx="3376979" cy="4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80"/>
          <a:stretch/>
        </p:blipFill>
        <p:spPr bwMode="auto">
          <a:xfrm>
            <a:off x="2206087" y="231893"/>
            <a:ext cx="2690077" cy="33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: скругленные углы 56"/>
          <p:cNvSpPr/>
          <p:nvPr/>
        </p:nvSpPr>
        <p:spPr bwMode="auto">
          <a:xfrm>
            <a:off x="461470" y="797072"/>
            <a:ext cx="11286307" cy="451436"/>
          </a:xfrm>
          <a:prstGeom prst="roundRect">
            <a:avLst>
              <a:gd name="adj" fmla="val 16667"/>
            </a:avLst>
          </a:prstGeom>
          <a:solidFill>
            <a:srgbClr val="DDFAED"/>
          </a:solidFill>
          <a:ln w="19050">
            <a:solidFill>
              <a:srgbClr val="DDF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anchor="ctr"/>
          <a:lstStyle/>
          <a:p>
            <a:pPr algn="ctr">
              <a:defRPr/>
            </a:pPr>
            <a:endParaRPr lang="ru-RU" sz="1333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50659" y="843863"/>
            <a:ext cx="11507927" cy="458842"/>
          </a:xfrm>
          <a:prstGeom prst="rect">
            <a:avLst/>
          </a:prstGeom>
          <a:grpFill/>
        </p:spPr>
        <p:txBody>
          <a:bodyPr wrap="square" lIns="121917" tIns="60959" rIns="121917" bIns="60959">
            <a:spAutoFit/>
          </a:bodyPr>
          <a:lstStyle/>
          <a:p>
            <a:pPr algn="ctr">
              <a:lnSpc>
                <a:spcPct val="80000"/>
              </a:lnSpc>
              <a:defRPr/>
            </a:pPr>
            <a:endParaRPr lang="ru-RU" sz="267" b="1" dirty="0">
              <a:solidFill>
                <a:schemeClr val="tx2">
                  <a:lumMod val="75000"/>
                </a:schemeClr>
              </a:solidFill>
              <a:cs typeface="Arial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ПЛАН РАБОТЫ УПРАВЛЯЮЩЕГО СОВЕТА НА 2025 ГОД</a:t>
            </a:r>
            <a:endParaRPr lang="ru-RU" sz="2400" b="1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2831" y="1616929"/>
            <a:ext cx="2865925" cy="4622802"/>
          </a:xfrm>
          <a:prstGeom prst="rect">
            <a:avLst/>
          </a:prstGeom>
        </p:spPr>
        <p:txBody>
          <a:bodyPr wrap="square" lIns="121917" tIns="60959" rIns="121917" bIns="60959">
            <a:spAutoFit/>
          </a:bodyPr>
          <a:lstStyle/>
          <a:p>
            <a:pPr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МАРТ</a:t>
            </a:r>
          </a:p>
          <a:p>
            <a:pPr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600" b="1" i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1.Исполнение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Дорожной карты реализации проекта «Профессионалитет» образовательно-производственного центра (кластера) Ярославской области «Сельское хозяйство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</a:p>
          <a:p>
            <a:pPr marL="228600" indent="-228600">
              <a:lnSpc>
                <a:spcPct val="85000"/>
              </a:lnSpc>
              <a:buClr>
                <a:srgbClr val="AD427A"/>
              </a:buClr>
              <a:buSzPct val="140000"/>
              <a:buAutoNum type="arabicPeriod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2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 Контрольные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цифры приема по основным образовательным программам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СПО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ФП «Профессионалитет» на 2026-2027 учебный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год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3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 Утверждение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списка для прохождения программы обучения работников в рамках реализации проекта «Профессионалитет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4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 Утверждение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плана мероприятий в рамках Единого дня открытых дверей в апреле 2025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года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5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 Рассмотрение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и утверждение Регламента сетевой формы реализации профессиональных образовательных программ СПО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62547" y="1616929"/>
            <a:ext cx="2860431" cy="4465836"/>
          </a:xfrm>
          <a:prstGeom prst="rect">
            <a:avLst/>
          </a:prstGeom>
        </p:spPr>
        <p:txBody>
          <a:bodyPr wrap="square" lIns="121917" tIns="60959" rIns="121917" bIns="60959">
            <a:spAutoFit/>
          </a:bodyPr>
          <a:lstStyle/>
          <a:p>
            <a:pPr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ИЮНЬ </a:t>
            </a:r>
          </a:p>
          <a:p>
            <a:pPr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600" b="1" i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1. Исполнение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Дорожной карты реализации проекта «Профессионалитет» образовательно-производственного центра (кластера) Ярославской области «Сельское хозяйство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2. Подготовка помещений образовательно-производственного центра (кластера) Ярославской области «Сельское хозяйство» к новому учебному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году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3. Оценка выполнения плана-графика закупок 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4. План мероприятий по открытию образовательно-производственного центра (кластера) Ярославской области «Сельское хозяйство» 1 сентября 2025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года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5. Согласование основных образовательных программ СПО ФП «Профессионалитет»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26582" y="1616073"/>
            <a:ext cx="2957906" cy="4465836"/>
          </a:xfrm>
          <a:prstGeom prst="rect">
            <a:avLst/>
          </a:prstGeom>
        </p:spPr>
        <p:txBody>
          <a:bodyPr wrap="square" lIns="121917" tIns="60959" rIns="121917" bIns="60959">
            <a:spAutoFit/>
          </a:bodyPr>
          <a:lstStyle/>
          <a:p>
            <a:pPr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СЕНТЯБРЬ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600" b="1" i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1. Исполнение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Дорожной карты реализации проекта «Профессионалитет» образовательно-производственного центра (кластера) Ярославской области «Сельское хозяйство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</a:p>
          <a:p>
            <a:pPr marL="228600" indent="-228600">
              <a:lnSpc>
                <a:spcPct val="85000"/>
              </a:lnSpc>
              <a:buClr>
                <a:srgbClr val="AD427A"/>
              </a:buClr>
              <a:buSzPct val="140000"/>
              <a:buAutoNum type="arabicPeriod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2. Анализ результатов приемной кампании на образовательные программы «Профессионалитет» в 2025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году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3. Утверждение плана мероприятий в рамках Единого дня открытых дверей в октябре 2025 года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4. Целевая подготовка и развитие наставничества, прохождение стажировок педагогических работников на площадках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предприятий-партнеров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5. Утверждение квот (сетевого плана-графика) на период практического обучения (практик) на базе организаций-работодателей-участников ОПЦ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134279" y="1695412"/>
            <a:ext cx="2805675" cy="3367074"/>
          </a:xfrm>
          <a:prstGeom prst="rect">
            <a:avLst/>
          </a:prstGeom>
        </p:spPr>
        <p:txBody>
          <a:bodyPr wrap="square" lIns="121917" tIns="60959" rIns="121917" bIns="60959">
            <a:spAutoFit/>
          </a:bodyPr>
          <a:lstStyle/>
          <a:p>
            <a:pPr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ДЕКАБРЬ </a:t>
            </a:r>
          </a:p>
          <a:p>
            <a:pPr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600" b="1" i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1. Исполнение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Дорожной карты реализации проекта «Профессионалитет» образовательно-производственного центра (кластера) Ярославской области «Сельское хозяйство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</a:p>
          <a:p>
            <a:pPr marL="228600" indent="-228600">
              <a:lnSpc>
                <a:spcPct val="85000"/>
              </a:lnSpc>
              <a:buClr>
                <a:srgbClr val="AD427A"/>
              </a:buClr>
              <a:buSzPct val="140000"/>
              <a:buAutoNum type="arabicPeriod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2. Контрольные цифры приема по основным образовательным программам СПО                                ФП «Профессионалитет» на 2027-2028 учебный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год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3. Анализ расходования средств федерального, регионального бюджетов, средств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предприятий-партнеров</a:t>
            </a:r>
          </a:p>
          <a:p>
            <a:pPr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998177" y="1616073"/>
            <a:ext cx="8792" cy="4465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006003" y="1616073"/>
            <a:ext cx="8792" cy="4465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075696" y="1616073"/>
            <a:ext cx="8792" cy="4465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71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325</Words>
  <Application>Microsoft Office PowerPoint</Application>
  <PresentationFormat>Широкоэкранный</PresentationFormat>
  <Paragraphs>46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Strim</dc:creator>
  <cp:lastModifiedBy>Пользователь Windows</cp:lastModifiedBy>
  <cp:revision>96</cp:revision>
  <cp:lastPrinted>2024-12-05T09:31:09Z</cp:lastPrinted>
  <dcterms:created xsi:type="dcterms:W3CDTF">2024-10-19T12:45:58Z</dcterms:created>
  <dcterms:modified xsi:type="dcterms:W3CDTF">2025-01-31T05:30:54Z</dcterms:modified>
</cp:coreProperties>
</file>