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320" r:id="rId3"/>
    <p:sldId id="321" r:id="rId4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FAED"/>
    <a:srgbClr val="C5F7E0"/>
    <a:srgbClr val="8BFFE1"/>
    <a:srgbClr val="F5F500"/>
    <a:srgbClr val="91E7C0"/>
    <a:srgbClr val="78C543"/>
    <a:srgbClr val="E4E4E4"/>
    <a:srgbClr val="91E9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92FACE-7723-458D-9B90-2B2056735ECD}" type="datetimeFigureOut">
              <a:rPr lang="ru-RU" smtClean="0"/>
              <a:t>31.01.2025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A86982-2C71-4679-9062-AD895BF1427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7228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A86982-2C71-4679-9062-AD895BF14277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30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A86982-2C71-4679-9062-AD895BF1427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015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A86982-2C71-4679-9062-AD895BF14277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5747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4B8593-62CA-D9B9-4965-E45391D718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6F3C7EC-5C31-5EAD-19E6-66EE877D9A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845317-436D-A96E-EF69-780B1846E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F0D0-B4E0-4C42-B8E3-F73A589E38EB}" type="datetimeFigureOut">
              <a:rPr lang="ru-RU" smtClean="0"/>
              <a:t>31.01.2025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894BB5-3923-CE28-E438-7D32C49DD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AD702C-35F6-483E-6428-2A440AA63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3E13-93C6-4091-A358-31875C27BAE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144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58134E-EAB9-ECA8-3D9A-3FD05C898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D64E31B-5DFE-3FED-C3E9-BD7F23D4E7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2D2B9B-D5B3-9612-FE10-8875CA45E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F0D0-B4E0-4C42-B8E3-F73A589E38EB}" type="datetimeFigureOut">
              <a:rPr lang="ru-RU" smtClean="0"/>
              <a:t>31.01.2025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6C77B72-127E-655E-9A38-AC7D1B305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531269-B1F6-4B01-1664-D70FDD0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3E13-93C6-4091-A358-31875C27BAE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1552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B34BBDF-4B47-0361-9E5D-3EC7C10662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8A1BDF1-23C1-005D-227F-F5ED6456E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4251F4-0D25-0724-A79A-980D292B6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F0D0-B4E0-4C42-B8E3-F73A589E38EB}" type="datetimeFigureOut">
              <a:rPr lang="ru-RU" smtClean="0"/>
              <a:t>31.01.2025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27AF3E-71CA-114D-BB88-5598BE632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972956-886A-F02C-4180-6FA219403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3E13-93C6-4091-A358-31875C27BAE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7891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8DEFD7-912D-61E2-FBA9-F08F1F530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BF9009-236F-966A-4AD9-FB2D871E8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B30E5F-3FA3-9E72-8C86-EA7FE1C7C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F0D0-B4E0-4C42-B8E3-F73A589E38EB}" type="datetimeFigureOut">
              <a:rPr lang="ru-RU" smtClean="0"/>
              <a:t>31.01.2025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FD686AA-A786-0EBE-23EF-06BA94F88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70F3F5-EE2D-9663-B2B8-20817E636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3E13-93C6-4091-A358-31875C27BAE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961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239C98-AD06-A7E8-F89A-689E57923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1921B5A-1059-2631-1F86-F14B40E7D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951E62-45C6-D878-8C55-38278AE4F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F0D0-B4E0-4C42-B8E3-F73A589E38EB}" type="datetimeFigureOut">
              <a:rPr lang="ru-RU" smtClean="0"/>
              <a:t>31.01.2025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AD6A67-75B5-5C3E-FA42-5EBA80EF5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C6BD7A-2EF1-A1CD-1108-97C52786F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3E13-93C6-4091-A358-31875C27BAE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3114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0B3CB1-133F-7B62-F962-15008F481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FF8D36-D227-15E3-F775-A4B7972D51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79DFEBC-3DEA-E339-3B04-5D5612E67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F587A6C-2CDD-13DA-81DD-A9ED7357F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F0D0-B4E0-4C42-B8E3-F73A589E38EB}" type="datetimeFigureOut">
              <a:rPr lang="ru-RU" smtClean="0"/>
              <a:t>31.01.2025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E23891C-165B-6916-7B3B-8AD0F6622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0F34CC5-7AA4-B352-F563-786EB5480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3E13-93C6-4091-A358-31875C27BAE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8263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42FF92-790B-FF02-D3F7-E69DAC538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B97F7CE-C675-FE61-70BF-533F87DC9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EAB8931-4D90-059D-61F8-F31F728B81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BEA2479-E5AF-C401-6E46-9B48D25BE5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C22CDBC-6720-7ED7-FB97-BB6A55AFC5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A07847E-F287-DFD4-397C-35E0CEA3A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F0D0-B4E0-4C42-B8E3-F73A589E38EB}" type="datetimeFigureOut">
              <a:rPr lang="ru-RU" smtClean="0"/>
              <a:t>31.01.2025</a:t>
            </a:fld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273220E-943F-1D9D-03A1-C679D262C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67F88D7-3511-4BF7-DB5C-6324CD681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3E13-93C6-4091-A358-31875C27BAE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5304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3225B7-B415-379D-1DB0-DD4B6218B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64560E9-F5C1-C4D7-DD82-FB60364AC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F0D0-B4E0-4C42-B8E3-F73A589E38EB}" type="datetimeFigureOut">
              <a:rPr lang="ru-RU" smtClean="0"/>
              <a:t>31.01.2025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0CF8725-75BD-B6D1-3EB0-745FEC667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DE61153-4DE1-937A-C118-C2A3E6871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3E13-93C6-4091-A358-31875C27BAE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853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EF62EBF-6E36-509E-30C1-F1B8907B6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F0D0-B4E0-4C42-B8E3-F73A589E38EB}" type="datetimeFigureOut">
              <a:rPr lang="ru-RU" smtClean="0"/>
              <a:t>31.01.2025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396382E-960B-3F8B-1AA0-1AD3A3795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356975E-881C-203E-6B21-6B2ED634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3E13-93C6-4091-A358-31875C27BAE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5280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355A58-56E3-5FE6-A16E-C6B369C3D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693C44-5C3E-9B57-2A3B-140558C18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BB2C1E9-4EB6-F271-3642-98AD595B7F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6BDFE42-239B-629B-4479-BEF9CE510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F0D0-B4E0-4C42-B8E3-F73A589E38EB}" type="datetimeFigureOut">
              <a:rPr lang="ru-RU" smtClean="0"/>
              <a:t>31.01.2025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096F1EE-7CD9-0AF6-ABE2-52180D1B9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5CE5E34-2B26-2229-47D1-C9F00EA91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3E13-93C6-4091-A358-31875C27BAE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2246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5AB21B-745A-27DE-7715-CF7A25EE4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55A4599-2737-46E4-5F6C-F1EE255B10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F030DB0-1B1A-4B50-5331-2DC7167E39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ED4288E-A14D-C92B-20EB-A4F81E604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F0D0-B4E0-4C42-B8E3-F73A589E38EB}" type="datetimeFigureOut">
              <a:rPr lang="ru-RU" smtClean="0"/>
              <a:t>31.01.2025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8B61AD0-6BEC-170A-10FE-9AC4477D0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5DB4595-7C0B-E244-6610-6BCF4957F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43E13-93C6-4091-A358-31875C27BAE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1303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9BCBA8-98FE-6FEE-0ED1-B2C07E921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6A896D4-DE7D-FCAB-59AB-4C698C075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DDE948-95BF-E1C8-A4E0-79C5BF2039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7F0D0-B4E0-4C42-B8E3-F73A589E38EB}" type="datetimeFigureOut">
              <a:rPr lang="ru-RU" smtClean="0"/>
              <a:t>31.01.2025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5A07D6-5246-EDF6-7E97-2F5743C3F6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75C6AC-F85E-59F7-621D-A98D36A644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43E13-93C6-4091-A358-31875C27BAE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32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2ED538C-7333-2322-8C35-545F95F59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53489"/>
            <a:ext cx="9144000" cy="3794760"/>
          </a:xfrm>
        </p:spPr>
        <p:txBody>
          <a:bodyPr>
            <a:normAutofit fontScale="92500"/>
          </a:bodyPr>
          <a:lstStyle/>
          <a:p>
            <a:pPr>
              <a:lnSpc>
                <a:spcPct val="135000"/>
              </a:lnSpc>
              <a:spcBef>
                <a:spcPts val="0"/>
              </a:spcBef>
            </a:pPr>
            <a:r>
              <a:rPr lang="ru-RU" sz="3000" b="1" dirty="0">
                <a:cs typeface="Times New Roman" panose="02020603050405020304" pitchFamily="18" charset="0"/>
              </a:rPr>
              <a:t>УПРАВЛЯЮЩИЙ СОВЕТ</a:t>
            </a:r>
          </a:p>
          <a:p>
            <a:pPr>
              <a:lnSpc>
                <a:spcPct val="135000"/>
              </a:lnSpc>
              <a:spcBef>
                <a:spcPts val="0"/>
              </a:spcBef>
            </a:pPr>
            <a:r>
              <a:rPr lang="ru-RU" sz="3000" b="1" dirty="0">
                <a:cs typeface="Times New Roman" panose="02020603050405020304" pitchFamily="18" charset="0"/>
              </a:rPr>
              <a:t>образовательно-производственного центра (кластера) </a:t>
            </a:r>
          </a:p>
          <a:p>
            <a:pPr>
              <a:lnSpc>
                <a:spcPct val="135000"/>
              </a:lnSpc>
              <a:spcBef>
                <a:spcPts val="0"/>
              </a:spcBef>
            </a:pPr>
            <a:r>
              <a:rPr lang="ru-RU" sz="3000" b="1" dirty="0">
                <a:cs typeface="Times New Roman" panose="02020603050405020304" pitchFamily="18" charset="0"/>
              </a:rPr>
              <a:t>Ярославской области «Сельское хозяйство»</a:t>
            </a:r>
          </a:p>
          <a:p>
            <a:pPr>
              <a:lnSpc>
                <a:spcPct val="135000"/>
              </a:lnSpc>
              <a:spcBef>
                <a:spcPts val="0"/>
              </a:spcBef>
            </a:pPr>
            <a:endParaRPr lang="ru-RU" sz="2800" dirty="0">
              <a:cs typeface="Times New Roman" panose="02020603050405020304" pitchFamily="18" charset="0"/>
            </a:endParaRPr>
          </a:p>
          <a:p>
            <a:pPr>
              <a:lnSpc>
                <a:spcPct val="135000"/>
              </a:lnSpc>
              <a:spcBef>
                <a:spcPts val="0"/>
              </a:spcBef>
            </a:pPr>
            <a:endParaRPr lang="ru-RU" sz="900" dirty="0">
              <a:cs typeface="Times New Roman" panose="02020603050405020304" pitchFamily="18" charset="0"/>
            </a:endParaRPr>
          </a:p>
          <a:p>
            <a:pPr>
              <a:lnSpc>
                <a:spcPct val="135000"/>
              </a:lnSpc>
              <a:spcBef>
                <a:spcPts val="0"/>
              </a:spcBef>
            </a:pPr>
            <a:r>
              <a:rPr lang="ru-RU" sz="2800" dirty="0">
                <a:cs typeface="Times New Roman" panose="02020603050405020304" pitchFamily="18" charset="0"/>
              </a:rPr>
              <a:t>ГПОАУ ЯО Любимский аграрно-политехнический колледж</a:t>
            </a:r>
          </a:p>
          <a:p>
            <a:pPr>
              <a:lnSpc>
                <a:spcPct val="100000"/>
              </a:lnSpc>
            </a:pPr>
            <a:r>
              <a:rPr lang="ru-RU" dirty="0">
                <a:cs typeface="Times New Roman" panose="02020603050405020304" pitchFamily="18" charset="0"/>
              </a:rPr>
              <a:t> 31.01.2025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9768F0D-CF57-4A0E-23A5-48A33BE007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792" y="140013"/>
            <a:ext cx="7716416" cy="1472184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1D1FD7F-504F-4C05-A4EB-F9FDB030F1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236" y="290030"/>
            <a:ext cx="1172151" cy="117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404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: скругленные углы 56"/>
          <p:cNvSpPr/>
          <p:nvPr/>
        </p:nvSpPr>
        <p:spPr bwMode="auto">
          <a:xfrm>
            <a:off x="6090379" y="2685206"/>
            <a:ext cx="5210895" cy="274561"/>
          </a:xfrm>
          <a:prstGeom prst="roundRect">
            <a:avLst>
              <a:gd name="adj" fmla="val 16667"/>
            </a:avLst>
          </a:prstGeom>
          <a:solidFill>
            <a:srgbClr val="DDFAED"/>
          </a:solidFill>
          <a:ln w="19050">
            <a:solidFill>
              <a:srgbClr val="DDFA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9" rIns="121917" bIns="60959" anchor="ctr"/>
          <a:lstStyle/>
          <a:p>
            <a:pPr lvl="0" algn="ctr">
              <a:lnSpc>
                <a:spcPct val="80000"/>
              </a:lnSpc>
              <a:buClr>
                <a:srgbClr val="AD427A"/>
              </a:buClr>
              <a:buSzPct val="140000"/>
              <a:defRPr/>
            </a:pPr>
            <a:r>
              <a:rPr lang="ru-RU" sz="1600" b="1" i="1" dirty="0">
                <a:solidFill>
                  <a:srgbClr val="44546A">
                    <a:lumMod val="75000"/>
                  </a:srgbClr>
                </a:solidFill>
              </a:rPr>
              <a:t>Вариативные мероприятия</a:t>
            </a:r>
          </a:p>
        </p:txBody>
      </p:sp>
      <p:sp>
        <p:nvSpPr>
          <p:cNvPr id="18" name="Прямоугольник: скругленные углы 56"/>
          <p:cNvSpPr/>
          <p:nvPr/>
        </p:nvSpPr>
        <p:spPr bwMode="auto">
          <a:xfrm>
            <a:off x="609765" y="651933"/>
            <a:ext cx="11286306" cy="684000"/>
          </a:xfrm>
          <a:prstGeom prst="roundRect">
            <a:avLst>
              <a:gd name="adj" fmla="val 16667"/>
            </a:avLst>
          </a:prstGeom>
          <a:solidFill>
            <a:srgbClr val="DDFAED"/>
          </a:solidFill>
          <a:ln w="19050">
            <a:solidFill>
              <a:srgbClr val="DDFA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9" rIns="121917" bIns="60959" anchor="ctr"/>
          <a:lstStyle/>
          <a:p>
            <a:pPr lvl="0" algn="ctr">
              <a:defRPr/>
            </a:pPr>
            <a:r>
              <a:rPr lang="ru-RU" sz="1600" b="1" dirty="0">
                <a:solidFill>
                  <a:schemeClr val="tx1"/>
                </a:solidFill>
                <a:latin typeface="Arial"/>
                <a:cs typeface="Arial"/>
              </a:rPr>
              <a:t>План проведения мероприятий, направленных на популяризацию</a:t>
            </a:r>
          </a:p>
          <a:p>
            <a:pPr lvl="0" algn="ctr">
              <a:defRPr/>
            </a:pPr>
            <a:r>
              <a:rPr lang="ru-RU" sz="1600" b="1" dirty="0">
                <a:solidFill>
                  <a:schemeClr val="tx1"/>
                </a:solidFill>
                <a:latin typeface="Arial"/>
                <a:cs typeface="Arial"/>
              </a:rPr>
              <a:t> Федерального проекта образовательно – производственного центра (кластера) Ярославской области «Сельское хозяйство»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08EB6DA-A2D0-4EFF-A63D-D696533FBB9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43" b="47907"/>
          <a:stretch/>
        </p:blipFill>
        <p:spPr>
          <a:xfrm>
            <a:off x="8273142" y="200688"/>
            <a:ext cx="811346" cy="432000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88" t="66851" r="27794" b="25741"/>
          <a:stretch/>
        </p:blipFill>
        <p:spPr bwMode="auto">
          <a:xfrm>
            <a:off x="4896164" y="164592"/>
            <a:ext cx="3376979" cy="4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 bwMode="auto">
          <a:xfrm>
            <a:off x="661634" y="2554097"/>
            <a:ext cx="5497138" cy="708806"/>
          </a:xfrm>
          <a:prstGeom prst="rect">
            <a:avLst/>
          </a:prstGeom>
          <a:grpFill/>
        </p:spPr>
        <p:txBody>
          <a:bodyPr wrap="square" lIns="121917" tIns="60959" rIns="121917" bIns="60959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365760" y="679298"/>
            <a:ext cx="11507927" cy="156836"/>
          </a:xfrm>
          <a:prstGeom prst="rect">
            <a:avLst/>
          </a:prstGeom>
          <a:grpFill/>
        </p:spPr>
        <p:txBody>
          <a:bodyPr wrap="square" lIns="121917" tIns="60959" rIns="121917" bIns="60959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67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65759" y="1331223"/>
            <a:ext cx="11390811" cy="10540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b="1" u="sng" dirty="0">
                <a:ea typeface="Times New Roman" panose="02020603050405020304" pitchFamily="18" charset="0"/>
                <a:cs typeface="Times New Roman" panose="02020603050405020304" pitchFamily="18" charset="0"/>
              </a:rPr>
              <a:t>Цель популяризации</a:t>
            </a:r>
            <a:r>
              <a:rPr lang="ru-RU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 – организация и проведение мероприятий, направленных на информирование целевой аудитории, возможности и перспективы получения среднего профессионального образования в рамках реализации Федерального проекта. </a:t>
            </a:r>
            <a:endParaRPr lang="ru-RU" sz="1400" b="1" dirty="0"/>
          </a:p>
          <a:p>
            <a:pPr algn="ctr">
              <a:lnSpc>
                <a:spcPct val="80000"/>
              </a:lnSpc>
              <a:defRPr/>
            </a:pPr>
            <a:r>
              <a:rPr lang="ru-RU" sz="1400" b="1" dirty="0"/>
              <a:t>Сроки реализации:</a:t>
            </a:r>
            <a:r>
              <a:rPr lang="ru-RU" sz="1400" dirty="0"/>
              <a:t> 01 января 2025 г.  – 31 декабря 2025 г. 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33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63540" y="2669242"/>
            <a:ext cx="4849741" cy="324959"/>
          </a:xfrm>
          <a:prstGeom prst="rect">
            <a:avLst/>
          </a:prstGeom>
          <a:solidFill>
            <a:srgbClr val="DDFAED"/>
          </a:solidFill>
        </p:spPr>
        <p:txBody>
          <a:bodyPr wrap="square" lIns="121917" tIns="60959" rIns="121917" bIns="60959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AD427A"/>
              </a:buClr>
              <a:buSzPct val="140000"/>
              <a:buFontTx/>
              <a:buNone/>
              <a:tabLst/>
              <a:defRPr/>
            </a:pPr>
            <a:r>
              <a:rPr kumimoji="0" lang="ru-RU" sz="1600" b="1" i="1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highlight>
                  <a:srgbClr val="DDFAED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Обязательные мероприятия</a:t>
            </a: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780"/>
          <a:stretch/>
        </p:blipFill>
        <p:spPr bwMode="auto">
          <a:xfrm>
            <a:off x="2206087" y="231893"/>
            <a:ext cx="2690077" cy="332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435431" y="3176762"/>
            <a:ext cx="5349707" cy="3054745"/>
          </a:xfrm>
          <a:prstGeom prst="rect">
            <a:avLst/>
          </a:prstGeom>
        </p:spPr>
        <p:txBody>
          <a:bodyPr wrap="square" lIns="121917" tIns="60959" rIns="121917" bIns="60959">
            <a:spAutoFit/>
          </a:bodyPr>
          <a:lstStyle/>
          <a:p>
            <a:pPr lvl="0" algn="just"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lang="ru-RU" sz="1400" dirty="0">
                <a:solidFill>
                  <a:srgbClr val="44546A">
                    <a:lumMod val="75000"/>
                  </a:srgbClr>
                </a:solidFill>
              </a:rPr>
              <a:t>1.Проведение мастер-классов и решение производственных кейсов на предприятиях ключевых производственных отраслей Ярославской области (февраль, апрель 2025)</a:t>
            </a:r>
          </a:p>
          <a:p>
            <a:pPr lvl="0" algn="just"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lang="ru-RU" sz="1400" dirty="0">
                <a:solidFill>
                  <a:srgbClr val="44546A">
                    <a:lumMod val="75000"/>
                  </a:srgbClr>
                </a:solidFill>
              </a:rPr>
              <a:t>2. Организация и проведение экскурсий на производственные площадки ведущих предприятий Ярославской области в рамках Федерального проекта.(апрель, май, октябрь 2025)</a:t>
            </a:r>
          </a:p>
          <a:p>
            <a:pPr lvl="0" algn="just"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lang="ru-RU" sz="1400" dirty="0">
                <a:solidFill>
                  <a:srgbClr val="44546A">
                    <a:lumMod val="75000"/>
                  </a:srgbClr>
                </a:solidFill>
              </a:rPr>
              <a:t>3. Организация классных часов, родительских собраний, проведение профессиональных проб на предприятиях реального сектора экономики Ярославской области (апрель, октябрь 2025)</a:t>
            </a:r>
          </a:p>
          <a:p>
            <a:pPr lvl="0" algn="just"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kumimoji="0" lang="ru-RU" sz="140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4. </a:t>
            </a:r>
            <a:r>
              <a:rPr lang="ru-RU" sz="1400" dirty="0">
                <a:solidFill>
                  <a:srgbClr val="44546A">
                    <a:lumMod val="75000"/>
                  </a:srgbClr>
                </a:solidFill>
              </a:rPr>
              <a:t>Организация «Дней открытых дверей» на площадках ОО СПО (апрель, октябрь 2025)</a:t>
            </a:r>
          </a:p>
          <a:p>
            <a:pPr lvl="0" algn="just"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kumimoji="0" lang="ru-RU" sz="140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5. </a:t>
            </a:r>
            <a:r>
              <a:rPr lang="ru-RU" sz="1400" dirty="0">
                <a:solidFill>
                  <a:srgbClr val="44546A">
                    <a:lumMod val="75000"/>
                  </a:srgbClr>
                </a:solidFill>
              </a:rPr>
              <a:t>Организация профессиональных отраслевых праздников в Ярославской области в рамках Федерального проекта (октябрь, сентябрь 2025)</a:t>
            </a:r>
          </a:p>
          <a:p>
            <a:pPr lvl="0" algn="just"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lang="ru-RU" sz="1400" dirty="0">
                <a:solidFill>
                  <a:srgbClr val="44546A">
                    <a:lumMod val="75000"/>
                  </a:srgbClr>
                </a:solidFill>
              </a:rPr>
              <a:t>6. Проведение профориентационного тестирования обучающихся ОО (апрель, октябрь 2025)</a:t>
            </a:r>
            <a:endParaRPr kumimoji="0" lang="ru-RU" sz="140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939160" y="3534680"/>
            <a:ext cx="5956911" cy="1223474"/>
          </a:xfrm>
          <a:prstGeom prst="rect">
            <a:avLst/>
          </a:prstGeom>
        </p:spPr>
        <p:txBody>
          <a:bodyPr wrap="square" lIns="121917" tIns="60959" rIns="121917" bIns="60959">
            <a:spAutoFit/>
          </a:bodyPr>
          <a:lstStyle/>
          <a:p>
            <a:pPr lvl="0" algn="just"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lang="ru-RU" sz="1400" dirty="0">
                <a:solidFill>
                  <a:srgbClr val="44546A">
                    <a:lumMod val="75000"/>
                  </a:srgbClr>
                </a:solidFill>
              </a:rPr>
              <a:t>1. Проведение предметных олимпиад по образовательным программам </a:t>
            </a:r>
            <a:r>
              <a:rPr lang="ru-RU" sz="1400" dirty="0" err="1">
                <a:solidFill>
                  <a:srgbClr val="44546A">
                    <a:lumMod val="75000"/>
                  </a:srgbClr>
                </a:solidFill>
              </a:rPr>
              <a:t>Профессионалитета</a:t>
            </a:r>
            <a:r>
              <a:rPr lang="ru-RU" sz="1400" dirty="0">
                <a:solidFill>
                  <a:srgbClr val="44546A">
                    <a:lumMod val="75000"/>
                  </a:srgbClr>
                </a:solidFill>
              </a:rPr>
              <a:t>, реализуемых в </a:t>
            </a:r>
            <a:r>
              <a:rPr lang="ru-RU" sz="1400">
                <a:solidFill>
                  <a:srgbClr val="44546A">
                    <a:lumMod val="75000"/>
                  </a:srgbClr>
                </a:solidFill>
              </a:rPr>
              <a:t>Ярославской области:</a:t>
            </a:r>
            <a:endParaRPr lang="ru-RU" sz="1400" dirty="0">
              <a:solidFill>
                <a:srgbClr val="44546A">
                  <a:lumMod val="75000"/>
                </a:srgbClr>
              </a:solidFill>
            </a:endParaRPr>
          </a:p>
          <a:p>
            <a:pPr lvl="0" algn="just"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endParaRPr lang="ru-RU" sz="1400" dirty="0">
              <a:solidFill>
                <a:srgbClr val="44546A">
                  <a:lumMod val="75000"/>
                </a:srgbClr>
              </a:solidFill>
            </a:endParaRPr>
          </a:p>
          <a:p>
            <a:pPr lvl="0" algn="just"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lang="ru-RU" sz="1400" dirty="0">
                <a:solidFill>
                  <a:srgbClr val="44546A">
                    <a:lumMod val="75000"/>
                  </a:srgbClr>
                </a:solidFill>
                <a:latin typeface="Calibri" panose="020F0502020204030204" pitchFamily="34" charset="0"/>
              </a:rPr>
              <a:t>- по специальности «Эксплуатация и ремонт сельскохозяйственной техники и оборудования» (апрель 2025)</a:t>
            </a:r>
          </a:p>
          <a:p>
            <a:pPr lvl="0" algn="just"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lang="ru-RU" sz="1400" dirty="0">
                <a:solidFill>
                  <a:srgbClr val="44546A">
                    <a:lumMod val="75000"/>
                  </a:srgbClr>
                </a:solidFill>
                <a:latin typeface="Calibri" panose="020F0502020204030204" pitchFamily="34" charset="0"/>
              </a:rPr>
              <a:t>-   по профессии «Мастер с/х производства» (май 2025)</a:t>
            </a:r>
            <a:endParaRPr kumimoji="0" lang="ru-RU" sz="140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837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: скругленные углы 56"/>
          <p:cNvSpPr/>
          <p:nvPr/>
        </p:nvSpPr>
        <p:spPr bwMode="auto">
          <a:xfrm>
            <a:off x="656540" y="644593"/>
            <a:ext cx="11286306" cy="648638"/>
          </a:xfrm>
          <a:prstGeom prst="roundRect">
            <a:avLst>
              <a:gd name="adj" fmla="val 16667"/>
            </a:avLst>
          </a:prstGeom>
          <a:solidFill>
            <a:srgbClr val="DDFAED"/>
          </a:solidFill>
          <a:ln w="19050">
            <a:solidFill>
              <a:srgbClr val="DDFA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9" rIns="121917" bIns="60959" anchor="ctr"/>
          <a:lstStyle/>
          <a:p>
            <a:pPr algn="ctr">
              <a:defRPr/>
            </a:pPr>
            <a:endParaRPr lang="ru-RU" sz="1333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08EB6DA-A2D0-4EFF-A63D-D696533FBB9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43" b="47907"/>
          <a:stretch/>
        </p:blipFill>
        <p:spPr>
          <a:xfrm>
            <a:off x="8273142" y="200688"/>
            <a:ext cx="811346" cy="432000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88" t="66851" r="27794" b="25741"/>
          <a:stretch/>
        </p:blipFill>
        <p:spPr bwMode="auto">
          <a:xfrm>
            <a:off x="4896164" y="164592"/>
            <a:ext cx="3376979" cy="4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 bwMode="auto">
          <a:xfrm>
            <a:off x="599065" y="816936"/>
            <a:ext cx="11016560" cy="596059"/>
          </a:xfrm>
          <a:prstGeom prst="rect">
            <a:avLst/>
          </a:prstGeom>
          <a:grpFill/>
        </p:spPr>
        <p:txBody>
          <a:bodyPr wrap="square" lIns="121917" tIns="60959" rIns="121917" bIns="60959">
            <a:spAutoFit/>
          </a:bodyPr>
          <a:lstStyle/>
          <a:p>
            <a:pPr lvl="0" algn="ctr"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lang="ru-RU" b="1" dirty="0"/>
              <a:t>Мероприятия, реализуемые командами проекта </a:t>
            </a:r>
          </a:p>
          <a:p>
            <a:pPr lvl="0" algn="ctr">
              <a:lnSpc>
                <a:spcPct val="85000"/>
              </a:lnSpc>
              <a:buClr>
                <a:srgbClr val="AD427A"/>
              </a:buClr>
              <a:buSzPct val="140000"/>
              <a:defRPr/>
            </a:pPr>
            <a:r>
              <a:rPr lang="ru-RU" b="1" dirty="0"/>
              <a:t>«Амбассадоры </a:t>
            </a:r>
            <a:r>
              <a:rPr lang="ru-RU" b="1" dirty="0" err="1"/>
              <a:t>Профессионалитета</a:t>
            </a:r>
            <a:r>
              <a:rPr lang="ru-RU" b="1" dirty="0"/>
              <a:t>»</a:t>
            </a: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780"/>
          <a:stretch/>
        </p:blipFill>
        <p:spPr bwMode="auto">
          <a:xfrm>
            <a:off x="2206087" y="231893"/>
            <a:ext cx="2690077" cy="332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649716" y="1728000"/>
            <a:ext cx="5983006" cy="4555091"/>
          </a:xfrm>
          <a:prstGeom prst="rect">
            <a:avLst/>
          </a:prstGeom>
        </p:spPr>
        <p:txBody>
          <a:bodyPr wrap="square" lIns="121917" tIns="60959" rIns="121917" bIns="60959">
            <a:spAutoFit/>
          </a:bodyPr>
          <a:lstStyle/>
          <a:p>
            <a:pPr>
              <a:buClr>
                <a:srgbClr val="AD427A"/>
              </a:buClr>
              <a:buSzPct val="140000"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Clr>
                <a:srgbClr val="AD427A"/>
              </a:buClr>
              <a:buSzPct val="140000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1. Единый день открытых дверей в кластере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Профессионалитета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(Апрель, октябрь 2025 г.)</a:t>
            </a:r>
          </a:p>
          <a:p>
            <a:pPr>
              <a:buClr>
                <a:srgbClr val="AD427A"/>
              </a:buClr>
              <a:buSzPct val="140000"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Clr>
                <a:srgbClr val="AD427A"/>
              </a:buClr>
              <a:buSzPct val="140000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2. Приемная кампания (Июнь - август 2025 г.)</a:t>
            </a:r>
          </a:p>
          <a:p>
            <a:pPr>
              <a:buClr>
                <a:srgbClr val="AD427A"/>
              </a:buClr>
              <a:buSzPct val="140000"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Clr>
                <a:srgbClr val="AD427A"/>
              </a:buClr>
              <a:buSzPct val="140000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3. Выпускной вечер (Июнь 2025г.)</a:t>
            </a:r>
          </a:p>
          <a:p>
            <a:pPr>
              <a:buClr>
                <a:srgbClr val="AD427A"/>
              </a:buClr>
              <a:buSzPct val="140000"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Clr>
                <a:srgbClr val="AD427A"/>
              </a:buClr>
              <a:buSzPct val="140000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4. Единый день знаний (Сентябрь 2025г.)</a:t>
            </a:r>
          </a:p>
          <a:p>
            <a:pPr>
              <a:buClr>
                <a:srgbClr val="AD427A"/>
              </a:buClr>
              <a:buSzPct val="140000"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Clr>
                <a:srgbClr val="AD427A"/>
              </a:buClr>
              <a:buSzPct val="140000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5. День СПО ( Октябрь 2025г.)</a:t>
            </a:r>
          </a:p>
          <a:p>
            <a:pPr>
              <a:buClr>
                <a:srgbClr val="AD427A"/>
              </a:buClr>
              <a:buSzPct val="140000"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Clr>
                <a:srgbClr val="AD427A"/>
              </a:buClr>
              <a:buSzPct val="140000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6. Молодежный форум 2025 (Сентябрь 2025)</a:t>
            </a:r>
          </a:p>
          <a:p>
            <a:pPr>
              <a:buClr>
                <a:srgbClr val="AD427A"/>
              </a:buClr>
              <a:buSzPct val="140000"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Clr>
                <a:srgbClr val="AD427A"/>
              </a:buClr>
              <a:buSzPct val="140000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7. Всероссийский классный час в рамках Единого дня открытых дверей (Апрель, октябрь 2025г.)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045693" y="1728000"/>
            <a:ext cx="4496591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219140">
              <a:spcAft>
                <a:spcPts val="600"/>
              </a:spcAft>
              <a:buClr>
                <a:schemeClr val="accent5">
                  <a:lumMod val="75000"/>
                </a:schemeClr>
              </a:buClr>
              <a:buSzPct val="140000"/>
              <a:defRPr/>
            </a:pPr>
            <a:endParaRPr lang="ru-RU" sz="2000" i="1" dirty="0">
              <a:solidFill>
                <a:schemeClr val="tx2">
                  <a:lumMod val="75000"/>
                </a:schemeClr>
              </a:solidFill>
            </a:endParaRPr>
          </a:p>
          <a:p>
            <a:pPr lvl="0" algn="just" defTabSz="1219140">
              <a:spcAft>
                <a:spcPts val="600"/>
              </a:spcAft>
              <a:buClr>
                <a:schemeClr val="accent5">
                  <a:lumMod val="75000"/>
                </a:schemeClr>
              </a:buClr>
              <a:buSzPct val="140000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1. Запись видео визитки ко дню студента «Я студент СПО и горжусь этим» (Январь-февраль 2025 г.)</a:t>
            </a:r>
          </a:p>
          <a:p>
            <a:pPr lvl="0" algn="just" defTabSz="1219140">
              <a:spcAft>
                <a:spcPts val="600"/>
              </a:spcAft>
              <a:buClr>
                <a:schemeClr val="accent5">
                  <a:lumMod val="75000"/>
                </a:schemeClr>
              </a:buClr>
              <a:buSzPct val="140000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2. 80-летие Победы в Великой Отечественной войне 1941–1945 годов (Май 2025 г.)</a:t>
            </a:r>
          </a:p>
          <a:p>
            <a:pPr lvl="0" algn="just" defTabSz="1219140">
              <a:spcAft>
                <a:spcPts val="600"/>
              </a:spcAft>
              <a:buClr>
                <a:schemeClr val="accent5">
                  <a:lumMod val="75000"/>
                </a:schemeClr>
              </a:buClr>
              <a:buSzPct val="140000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3. Всероссийское чемпионатное движение по профессиональному мастерству (Февраль 2025 г.)</a:t>
            </a:r>
          </a:p>
          <a:p>
            <a:pPr lvl="0" algn="just" defTabSz="1219140">
              <a:spcAft>
                <a:spcPts val="600"/>
              </a:spcAft>
              <a:buClr>
                <a:schemeClr val="accent5">
                  <a:lumMod val="75000"/>
                </a:schemeClr>
              </a:buClr>
              <a:buSzPct val="140000"/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4. Национальный чемпионат по профессиональному мастерству среди инвалидов и лиц  с ограниченными возможностями здоровья «Абилимпикс» (Сентябрь, октябрь 2025 г.)</a:t>
            </a:r>
          </a:p>
          <a:p>
            <a:pPr lvl="0" defTabSz="1219140">
              <a:spcAft>
                <a:spcPts val="600"/>
              </a:spcAft>
              <a:buClr>
                <a:schemeClr val="accent5">
                  <a:lumMod val="75000"/>
                </a:schemeClr>
              </a:buClr>
              <a:buSzPct val="140000"/>
              <a:defRPr/>
            </a:pPr>
            <a:endParaRPr lang="ru-RU" sz="1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7970" y="1332000"/>
            <a:ext cx="5571724" cy="400108"/>
          </a:xfrm>
          <a:prstGeom prst="rect">
            <a:avLst/>
          </a:prstGeom>
        </p:spPr>
        <p:txBody>
          <a:bodyPr wrap="square" lIns="121917" tIns="60959" rIns="121917" bIns="60959">
            <a:spAutoFit/>
          </a:bodyPr>
          <a:lstStyle/>
          <a:p>
            <a:pPr algn="ctr">
              <a:buClr>
                <a:srgbClr val="AD427A"/>
              </a:buClr>
              <a:buSzPct val="140000"/>
              <a:defRPr/>
            </a:pPr>
            <a:r>
              <a:rPr lang="ru-RU" b="1" i="1" dirty="0">
                <a:solidFill>
                  <a:schemeClr val="tx2">
                    <a:lumMod val="75000"/>
                  </a:schemeClr>
                </a:solidFill>
              </a:rPr>
              <a:t>Обязательные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792687" y="1332000"/>
            <a:ext cx="4783796" cy="400108"/>
          </a:xfrm>
          <a:prstGeom prst="rect">
            <a:avLst/>
          </a:prstGeom>
        </p:spPr>
        <p:txBody>
          <a:bodyPr wrap="square" lIns="121917" tIns="60959" rIns="121917" bIns="60959">
            <a:spAutoFit/>
          </a:bodyPr>
          <a:lstStyle/>
          <a:p>
            <a:pPr algn="ctr">
              <a:buClr>
                <a:srgbClr val="AD427A"/>
              </a:buClr>
              <a:buSzPct val="140000"/>
              <a:defRPr/>
            </a:pPr>
            <a:r>
              <a:rPr lang="ru-RU" b="1" i="1" dirty="0">
                <a:solidFill>
                  <a:schemeClr val="tx2">
                    <a:lumMod val="75000"/>
                  </a:schemeClr>
                </a:solidFill>
              </a:rPr>
              <a:t>Вариативные</a:t>
            </a:r>
          </a:p>
        </p:txBody>
      </p:sp>
    </p:spTree>
    <p:extLst>
      <p:ext uri="{BB962C8B-B14F-4D97-AF65-F5344CB8AC3E}">
        <p14:creationId xmlns:p14="http://schemas.microsoft.com/office/powerpoint/2010/main" val="12484506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1668</TotalTime>
  <Words>420</Words>
  <Application>Microsoft Office PowerPoint</Application>
  <PresentationFormat>Широкоэкранный</PresentationFormat>
  <Paragraphs>49</Paragraphs>
  <Slides>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Strim</dc:creator>
  <cp:lastModifiedBy>Lyubov</cp:lastModifiedBy>
  <cp:revision>88</cp:revision>
  <cp:lastPrinted>2024-12-05T09:31:09Z</cp:lastPrinted>
  <dcterms:created xsi:type="dcterms:W3CDTF">2024-10-19T12:45:58Z</dcterms:created>
  <dcterms:modified xsi:type="dcterms:W3CDTF">2025-01-31T05:45:11Z</dcterms:modified>
</cp:coreProperties>
</file>