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2" r:id="rId16"/>
    <p:sldId id="275" r:id="rId17"/>
    <p:sldId id="276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2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8;&#1084;&#1077;&#1102;%20&#1087;&#1088;&#1072;&#1074;&#1086;%20&#1079;&#1085;&#1072;&#1090;&#1100;\&#1092;&#1077;&#1074;&#1088;&#1072;&#1083;&#1100;%20&#1086;&#1082;&#1088;&#1091;&#1078;&#1085;&#1086;&#1081;%20&#1082;-&#1089;%20&#1048;&#1084;&#1077;&#1102;%20&#1087;&#1088;&#1072;&#1074;&#1086;%20&#1079;&#1085;&#1072;&#1090;&#1100;%20&#1055;&#1057;&#1040;\&#1048;&#1085;&#1089;&#1090;&#1088;&#1091;&#1084;&#1077;&#1085;&#1090;&#1072;&#1083;&#1100;&#1085;&#1072;&#1103;%20&#1084;&#1091;&#1079;&#1099;&#1082;&#1072;%20-%20&#1044;&#1083;&#1103;%20&#1087;&#1088;&#1077;&#1079;&#1077;&#1085;&#1090;&#1072;&#1094;&#1080;&#1080;%20&#1087;&#1088;&#1080;&#1075;&#1086;&#1076;&#1080;&#1090;&#1089;&#1103;!%20))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714620"/>
            <a:ext cx="7772400" cy="1975104"/>
          </a:xfrm>
        </p:spPr>
        <p:txBody>
          <a:bodyPr/>
          <a:lstStyle/>
          <a:p>
            <a:pPr algn="ctr"/>
            <a:r>
              <a:rPr lang="ru-RU" dirty="0" smtClean="0"/>
              <a:t>Моя жизнь – мой выбор</a:t>
            </a:r>
            <a:endParaRPr lang="ru-RU" dirty="0"/>
          </a:p>
        </p:txBody>
      </p:sp>
      <p:pic>
        <p:nvPicPr>
          <p:cNvPr id="4097" name="Picture 1" descr="D:\Имею право знать\Своё\несчастная женщ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85728"/>
            <a:ext cx="3128976" cy="2334315"/>
          </a:xfrm>
          <a:prstGeom prst="rect">
            <a:avLst/>
          </a:prstGeom>
          <a:noFill/>
        </p:spPr>
      </p:pic>
      <p:pic>
        <p:nvPicPr>
          <p:cNvPr id="4098" name="Picture 2" descr="D:\Имею право знать\Своё\алкаш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1344" y="3857628"/>
            <a:ext cx="3814068" cy="2528893"/>
          </a:xfrm>
          <a:prstGeom prst="rect">
            <a:avLst/>
          </a:prstGeom>
          <a:noFill/>
        </p:spPr>
      </p:pic>
      <p:pic>
        <p:nvPicPr>
          <p:cNvPr id="4099" name="Picture 3" descr="D:\Имею право знать\Своё\счастливые люд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09" y="3857628"/>
            <a:ext cx="3965961" cy="2471743"/>
          </a:xfrm>
          <a:prstGeom prst="rect">
            <a:avLst/>
          </a:prstGeom>
          <a:noFill/>
        </p:spPr>
      </p:pic>
      <p:pic>
        <p:nvPicPr>
          <p:cNvPr id="4100" name="Picture 4" descr="D:\Имею право знать\Своё\счатливая семь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7" y="285728"/>
            <a:ext cx="3441829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786842" cy="914400"/>
          </a:xfrm>
        </p:spPr>
        <p:txBody>
          <a:bodyPr/>
          <a:lstStyle/>
          <a:p>
            <a:pPr algn="ctr"/>
            <a:r>
              <a:rPr lang="ru-RU" b="1" dirty="0" smtClean="0"/>
              <a:t>Внешний вид наркомана</a:t>
            </a:r>
            <a:endParaRPr lang="ru-RU" b="1" dirty="0"/>
          </a:p>
        </p:txBody>
      </p:sp>
      <p:pic>
        <p:nvPicPr>
          <p:cNvPr id="5" name="Picture 4" descr="н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4677" y="1785926"/>
            <a:ext cx="3025885" cy="39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н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5267" y="1817141"/>
            <a:ext cx="2982881" cy="389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2"/>
          <p:cNvPicPr>
            <a:picLocks noGrp="1" noChangeAspect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357290" y="1714488"/>
            <a:ext cx="6483350" cy="42656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89" y="1714488"/>
            <a:ext cx="676311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1643050"/>
            <a:ext cx="682331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290" y="1285860"/>
            <a:ext cx="6948488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Инструментальная музыка - Для презентации пригодится! )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64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Их жизнь оборвали наркотики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2143116"/>
            <a:ext cx="2514600" cy="32083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18.09.1970 года гитарный гений Джимми </a:t>
            </a:r>
            <a:r>
              <a:rPr lang="ru-RU" sz="2400" b="1" dirty="0" err="1" smtClean="0"/>
              <a:t>Хендрикс</a:t>
            </a:r>
            <a:r>
              <a:rPr lang="ru-RU" sz="2400" b="1" dirty="0" smtClean="0"/>
              <a:t> задохнулся от смеси спиртного и барбитуратов.</a:t>
            </a:r>
            <a:endParaRPr lang="ru-RU" sz="2400" dirty="0"/>
          </a:p>
        </p:txBody>
      </p:sp>
      <p:pic>
        <p:nvPicPr>
          <p:cNvPr id="5" name="Содержимое 4" descr="джимми хендрикс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06292" y="1435100"/>
            <a:ext cx="4676062" cy="50657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Их жизнь оборвали наркотики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500306"/>
            <a:ext cx="2514600" cy="350679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Январь 1971 года – королева блюза и </a:t>
            </a:r>
            <a:r>
              <a:rPr lang="ru-RU" sz="2400" b="1" i="1" dirty="0" err="1" smtClean="0"/>
              <a:t>рок-н-рола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Дженис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Джоплин</a:t>
            </a:r>
            <a:r>
              <a:rPr lang="ru-RU" sz="2400" b="1" i="1" dirty="0" smtClean="0"/>
              <a:t> умерла от передозировки героина.</a:t>
            </a:r>
            <a:endParaRPr lang="ru-RU" sz="2400" dirty="0"/>
          </a:p>
        </p:txBody>
      </p:sp>
      <p:pic>
        <p:nvPicPr>
          <p:cNvPr id="5" name="Содержимое 4" descr="дженис джоплин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14744" y="1714488"/>
            <a:ext cx="4648208" cy="46482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Их жизнь оборвали наркотики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2214554"/>
            <a:ext cx="2514600" cy="306547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В 1993 году от </a:t>
            </a:r>
            <a:r>
              <a:rPr lang="ru-RU" sz="2400" b="1" i="1" dirty="0" err="1" smtClean="0"/>
              <a:t>СПИДа</a:t>
            </a:r>
            <a:r>
              <a:rPr lang="ru-RU" sz="2400" b="1" i="1" dirty="0" smtClean="0"/>
              <a:t> скончался виртуозный танцовщик Рудольф Нуриев.</a:t>
            </a:r>
            <a:endParaRPr lang="ru-RU" sz="2400" dirty="0"/>
          </a:p>
        </p:txBody>
      </p:sp>
      <p:pic>
        <p:nvPicPr>
          <p:cNvPr id="5" name="Содержимое 4" descr="рудольф нуриев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86115" y="1853634"/>
            <a:ext cx="5746782" cy="371850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Их жизнь оборвали наркотики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435100"/>
            <a:ext cx="2700366" cy="520861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Наиболее известной жертвой стал лидер группы «</a:t>
            </a:r>
            <a:r>
              <a:rPr lang="ru-RU" sz="2400" b="1" i="1" dirty="0" err="1" smtClean="0"/>
              <a:t>Куин</a:t>
            </a:r>
            <a:r>
              <a:rPr lang="ru-RU" sz="2400" b="1" i="1" dirty="0" smtClean="0"/>
              <a:t>» </a:t>
            </a:r>
            <a:r>
              <a:rPr lang="ru-RU" sz="2400" b="1" i="1" dirty="0" err="1" smtClean="0"/>
              <a:t>Фредди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Меркьюри</a:t>
            </a:r>
            <a:r>
              <a:rPr lang="ru-RU" sz="2400" b="1" i="1" dirty="0" smtClean="0"/>
              <a:t>. Имея 28 миллионное состояние, он мог позволить себе все, но не смог откупиться от смерти.</a:t>
            </a:r>
            <a:endParaRPr lang="ru-RU" sz="2400" dirty="0"/>
          </a:p>
        </p:txBody>
      </p:sp>
      <p:pic>
        <p:nvPicPr>
          <p:cNvPr id="5" name="Содержимое 4" descr="фредди меркьюр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86182" y="1557506"/>
            <a:ext cx="4978826" cy="45146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Их жизнь оборвали наркотики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214422"/>
            <a:ext cx="4000528" cy="479267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i="1" dirty="0" smtClean="0"/>
              <a:t>Смерть легендарного </a:t>
            </a:r>
            <a:r>
              <a:rPr lang="ru-RU" sz="2400" b="1" i="1" dirty="0" err="1" smtClean="0"/>
              <a:t>Курта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Кобейна</a:t>
            </a:r>
            <a:r>
              <a:rPr lang="ru-RU" sz="2400" b="1" i="1" dirty="0" smtClean="0"/>
              <a:t>, солиста группы «Нирвана», - тоже следствие увлечения наркотиками.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latin typeface="Georgia" pitchFamily="18" charset="0"/>
              </a:rPr>
              <a:t>       </a:t>
            </a:r>
            <a:r>
              <a:rPr lang="ru-RU" sz="2400" b="1" i="1" dirty="0" smtClean="0"/>
              <a:t>8 апреля 1994 года тело </a:t>
            </a:r>
            <a:r>
              <a:rPr lang="ru-RU" sz="2400" b="1" i="1" dirty="0" err="1" smtClean="0"/>
              <a:t>Курта</a:t>
            </a:r>
            <a:r>
              <a:rPr lang="ru-RU" sz="2400" b="1" i="1" dirty="0" smtClean="0"/>
              <a:t> было найдено в собственном доме. Рядом валялось ружье - он выстрелил себе в голову. Врачи обнаружили в крови музыканта огромное количество героина.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b="1" i="1" dirty="0" smtClean="0"/>
              <a:t>    </a:t>
            </a:r>
            <a:r>
              <a:rPr lang="ru-RU" sz="2400" b="1" i="1" dirty="0" err="1" smtClean="0"/>
              <a:t>Рок-легенде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Курту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Кобейну</a:t>
            </a:r>
            <a:r>
              <a:rPr lang="ru-RU" sz="2400" b="1" i="1" dirty="0" smtClean="0"/>
              <a:t> было всего 27</a:t>
            </a:r>
            <a:r>
              <a:rPr lang="ru-RU" sz="2400" b="1" dirty="0" smtClean="0"/>
              <a:t> лет. </a:t>
            </a:r>
          </a:p>
        </p:txBody>
      </p:sp>
      <p:pic>
        <p:nvPicPr>
          <p:cNvPr id="5" name="Содержимое 4" descr="курт кобейн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04037" y="2500306"/>
            <a:ext cx="4456410" cy="301991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Их жизнь оборвали наркотики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214422"/>
            <a:ext cx="3286148" cy="5214974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i="1" dirty="0" smtClean="0"/>
              <a:t>16 августа 1977 года Элвис Пресли был найден мертвым в ванной комнате своего дома. Он скончался от сердечного приступа. Ему было только 42 года. Считается, что он умер не от передозировки, хотя врачи нашли в его крови 10 разных видов наркотиков.</a:t>
            </a:r>
            <a:endParaRPr lang="ru-RU" sz="2400" b="1" dirty="0" smtClean="0"/>
          </a:p>
        </p:txBody>
      </p:sp>
      <p:pic>
        <p:nvPicPr>
          <p:cNvPr id="5" name="Содержимое 4" descr="элвис пресл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14744" y="1643050"/>
            <a:ext cx="5015732" cy="37569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2064"/>
            <a:ext cx="9144000" cy="914400"/>
          </a:xfrm>
        </p:spPr>
        <p:txBody>
          <a:bodyPr/>
          <a:lstStyle/>
          <a:p>
            <a:pPr lvl="0" algn="ctr"/>
            <a:r>
              <a:rPr lang="ru-RU" b="1" dirty="0" smtClean="0">
                <a:solidFill>
                  <a:srgbClr val="99FF66"/>
                </a:solidFill>
              </a:rPr>
              <a:t>Возможна ли была бы их победа, если бы они впустили в свою жизнь наркотики?</a:t>
            </a:r>
            <a:br>
              <a:rPr lang="ru-RU" b="1" dirty="0" smtClean="0">
                <a:solidFill>
                  <a:srgbClr val="99FF66"/>
                </a:solidFill>
              </a:rPr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285992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Евгений </a:t>
            </a:r>
            <a:r>
              <a:rPr lang="ru-RU" dirty="0" err="1" smtClean="0"/>
              <a:t>Плющенко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2285992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Алексей </a:t>
            </a:r>
            <a:r>
              <a:rPr lang="ru-RU" dirty="0" err="1" smtClean="0"/>
              <a:t>Немов</a:t>
            </a:r>
            <a:endParaRPr lang="ru-RU" dirty="0"/>
          </a:p>
        </p:txBody>
      </p:sp>
      <p:pic>
        <p:nvPicPr>
          <p:cNvPr id="7" name="Содержимое 6" descr="евгений плющенко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625" y="3205475"/>
            <a:ext cx="4040188" cy="2691775"/>
          </a:xfrm>
        </p:spPr>
      </p:pic>
      <p:pic>
        <p:nvPicPr>
          <p:cNvPr id="8" name="Содержимое 7" descr="алексей немов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57818" y="2898775"/>
            <a:ext cx="2573496" cy="395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2064"/>
            <a:ext cx="9144000" cy="914400"/>
          </a:xfrm>
        </p:spPr>
        <p:txBody>
          <a:bodyPr/>
          <a:lstStyle/>
          <a:p>
            <a:pPr lvl="0" algn="ctr"/>
            <a:r>
              <a:rPr lang="ru-RU" b="1" dirty="0" smtClean="0">
                <a:solidFill>
                  <a:srgbClr val="99FF66"/>
                </a:solidFill>
              </a:rPr>
              <a:t>Возможна ли была бы их победа, если бы они впустили в свою жизнь наркотики?</a:t>
            </a:r>
            <a:br>
              <a:rPr lang="ru-RU" b="1" dirty="0" smtClean="0">
                <a:solidFill>
                  <a:srgbClr val="99FF66"/>
                </a:solidFill>
              </a:rPr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285992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Мария Шарапова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2285992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Роман </a:t>
            </a:r>
            <a:r>
              <a:rPr lang="ru-RU" dirty="0" err="1" smtClean="0"/>
              <a:t>Павлюченко</a:t>
            </a:r>
            <a:endParaRPr lang="ru-RU" dirty="0"/>
          </a:p>
        </p:txBody>
      </p:sp>
      <p:pic>
        <p:nvPicPr>
          <p:cNvPr id="8" name="Содержимое 7" descr="мария шарапова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377156" y="3301206"/>
            <a:ext cx="2143125" cy="2857500"/>
          </a:xfrm>
        </p:spPr>
      </p:pic>
      <p:pic>
        <p:nvPicPr>
          <p:cNvPr id="9" name="Содержимое 8" descr="роман павлюченко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87887" y="3336925"/>
            <a:ext cx="3810000" cy="2857500"/>
          </a:xfr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0034" y="3000372"/>
            <a:ext cx="8229600" cy="1143008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marL="73152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НИКОГДА!</a:t>
            </a:r>
          </a:p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Приёмы отказа от предлагаемых наркотиков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50744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600" b="1" dirty="0" smtClean="0"/>
              <a:t>Эта </a:t>
            </a:r>
            <a:r>
              <a:rPr lang="ru-RU" sz="2600" b="1" dirty="0" err="1" smtClean="0"/>
              <a:t>дрянь</a:t>
            </a:r>
            <a:r>
              <a:rPr lang="ru-RU" sz="2600" b="1" dirty="0" smtClean="0"/>
              <a:t> не для меня.</a:t>
            </a:r>
          </a:p>
          <a:p>
            <a:pPr lvl="0" algn="ctr"/>
            <a:r>
              <a:rPr lang="ru-RU" sz="2600" b="1" dirty="0" smtClean="0"/>
              <a:t>Не сегодня и не сейчас.</a:t>
            </a:r>
          </a:p>
          <a:p>
            <a:pPr lvl="0"/>
            <a:r>
              <a:rPr lang="ru-RU" sz="2600" b="1" dirty="0" smtClean="0"/>
              <a:t>Есть увлеченья “покруче”.</a:t>
            </a:r>
          </a:p>
          <a:p>
            <a:pPr lvl="0" algn="ctr"/>
            <a:r>
              <a:rPr lang="ru-RU" sz="2600" b="1" dirty="0" smtClean="0"/>
              <a:t>Мои мозги мне пока не лишние.</a:t>
            </a:r>
          </a:p>
          <a:p>
            <a:pPr lvl="0"/>
            <a:r>
              <a:rPr lang="ru-RU" sz="2600" b="1" dirty="0" smtClean="0"/>
              <a:t>Я уже попробовал – это </a:t>
            </a:r>
            <a:r>
              <a:rPr lang="ru-RU" sz="2600" b="1" dirty="0" err="1" smtClean="0"/>
              <a:t>дрянь</a:t>
            </a:r>
            <a:r>
              <a:rPr lang="ru-RU" sz="2600" b="1" dirty="0" smtClean="0"/>
              <a:t>.</a:t>
            </a:r>
          </a:p>
          <a:p>
            <a:pPr lvl="0" algn="ctr"/>
            <a:r>
              <a:rPr lang="ru-RU" sz="2600" b="1" dirty="0" smtClean="0"/>
              <a:t>Ты что? У меня аллергия.</a:t>
            </a:r>
          </a:p>
          <a:p>
            <a:pPr lvl="0"/>
            <a:r>
              <a:rPr lang="ru-RU" sz="2600" b="1" dirty="0" smtClean="0"/>
              <a:t>Я не тороплюсь на тот свет.</a:t>
            </a:r>
          </a:p>
          <a:p>
            <a:pPr lvl="0" algn="ctr"/>
            <a:r>
              <a:rPr lang="ru-RU" sz="2600" b="1" dirty="0" smtClean="0"/>
              <a:t>Смени тему.</a:t>
            </a:r>
          </a:p>
          <a:p>
            <a:pPr lvl="0" algn="ctr">
              <a:buNone/>
            </a:pPr>
            <a:r>
              <a:rPr lang="ru-RU" sz="2600" b="1" dirty="0" smtClean="0"/>
              <a:t>ИЛИ</a:t>
            </a:r>
          </a:p>
          <a:p>
            <a:pPr lvl="0"/>
            <a:r>
              <a:rPr lang="ru-RU" sz="2600" b="1" dirty="0" smtClean="0"/>
              <a:t>Выбрать союзника.</a:t>
            </a:r>
          </a:p>
          <a:p>
            <a:pPr lvl="0" algn="ctr"/>
            <a:r>
              <a:rPr lang="ru-RU" sz="2600" b="1" dirty="0" smtClean="0"/>
              <a:t>“Задавить” интеллектом.</a:t>
            </a:r>
          </a:p>
          <a:p>
            <a:pPr lvl="0"/>
            <a:r>
              <a:rPr lang="ru-RU" sz="2600" b="1" dirty="0" smtClean="0"/>
              <a:t>Испугать их страшными болезнями.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64291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+mj-lt"/>
              </a:rPr>
              <a:t>зависимость</a:t>
            </a:r>
            <a:endParaRPr lang="ru-RU" sz="4000" dirty="0"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642918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+mj-lt"/>
              </a:rPr>
              <a:t>независимость</a:t>
            </a:r>
            <a:endParaRPr lang="ru-RU" sz="4000" dirty="0">
              <a:latin typeface="+mj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57158" y="1357298"/>
            <a:ext cx="4040188" cy="31432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Слабость</a:t>
            </a:r>
          </a:p>
          <a:p>
            <a:r>
              <a:rPr lang="ru-RU" dirty="0" smtClean="0"/>
              <a:t>Неуверенность</a:t>
            </a:r>
          </a:p>
          <a:p>
            <a:r>
              <a:rPr lang="ru-RU" dirty="0" smtClean="0"/>
              <a:t>Безответственность</a:t>
            </a:r>
          </a:p>
          <a:p>
            <a:r>
              <a:rPr lang="ru-RU" dirty="0" smtClean="0"/>
              <a:t>Нерешительность</a:t>
            </a:r>
          </a:p>
          <a:p>
            <a:r>
              <a:rPr lang="ru-RU" dirty="0" smtClean="0"/>
              <a:t>Несамостоятельность</a:t>
            </a:r>
          </a:p>
          <a:p>
            <a:r>
              <a:rPr lang="ru-RU" dirty="0" smtClean="0"/>
              <a:t>Ведомость</a:t>
            </a:r>
          </a:p>
          <a:p>
            <a:r>
              <a:rPr lang="ru-RU" dirty="0" smtClean="0"/>
              <a:t>и др.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1357298"/>
            <a:ext cx="4041775" cy="3143272"/>
          </a:xfrm>
        </p:spPr>
        <p:txBody>
          <a:bodyPr/>
          <a:lstStyle/>
          <a:p>
            <a:r>
              <a:rPr lang="ru-RU" dirty="0" smtClean="0"/>
              <a:t>Сила</a:t>
            </a:r>
          </a:p>
          <a:p>
            <a:r>
              <a:rPr lang="ru-RU" dirty="0" smtClean="0"/>
              <a:t> Уверенность</a:t>
            </a:r>
          </a:p>
          <a:p>
            <a:r>
              <a:rPr lang="ru-RU" dirty="0" smtClean="0"/>
              <a:t>Ответственность</a:t>
            </a:r>
          </a:p>
          <a:p>
            <a:r>
              <a:rPr lang="ru-RU" dirty="0" smtClean="0"/>
              <a:t> Решительность</a:t>
            </a:r>
          </a:p>
          <a:p>
            <a:r>
              <a:rPr lang="ru-RU" dirty="0" smtClean="0"/>
              <a:t>Самостоятельность</a:t>
            </a:r>
          </a:p>
          <a:p>
            <a:r>
              <a:rPr lang="ru-RU" dirty="0" smtClean="0"/>
              <a:t>и др.</a:t>
            </a:r>
          </a:p>
          <a:p>
            <a:endParaRPr lang="ru-RU" dirty="0"/>
          </a:p>
        </p:txBody>
      </p:sp>
      <p:pic>
        <p:nvPicPr>
          <p:cNvPr id="1026" name="Picture 2" descr="D:\Имею право знать\Своё\неуверенная личность.png"/>
          <p:cNvPicPr>
            <a:picLocks noChangeAspect="1" noChangeArrowheads="1"/>
          </p:cNvPicPr>
          <p:nvPr/>
        </p:nvPicPr>
        <p:blipFill>
          <a:blip r:embed="rId2"/>
          <a:srcRect r="30022"/>
          <a:stretch>
            <a:fillRect/>
          </a:stretch>
        </p:blipFill>
        <p:spPr bwMode="auto">
          <a:xfrm>
            <a:off x="285720" y="4714884"/>
            <a:ext cx="3500462" cy="1810801"/>
          </a:xfrm>
          <a:prstGeom prst="rect">
            <a:avLst/>
          </a:prstGeom>
          <a:noFill/>
        </p:spPr>
      </p:pic>
      <p:pic>
        <p:nvPicPr>
          <p:cNvPr id="1027" name="Picture 3" descr="D:\Имею право знать\Своё\уверенная личность.jpg"/>
          <p:cNvPicPr>
            <a:picLocks noChangeAspect="1" noChangeArrowheads="1"/>
          </p:cNvPicPr>
          <p:nvPr/>
        </p:nvPicPr>
        <p:blipFill>
          <a:blip r:embed="rId3"/>
          <a:srcRect l="19355"/>
          <a:stretch>
            <a:fillRect/>
          </a:stretch>
        </p:blipFill>
        <p:spPr bwMode="auto">
          <a:xfrm>
            <a:off x="5715008" y="4000504"/>
            <a:ext cx="3190879" cy="263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85794"/>
            <a:ext cx="7772400" cy="5214974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Каждый человек должен осознать, что</a:t>
            </a:r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b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его здоровье, жизнь </a:t>
            </a: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– это то, что он получил от прошлых поколений, и то, что он спустя время должен передать грядущим поколениям.</a:t>
            </a:r>
            <a:b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786842" cy="914400"/>
          </a:xfrm>
        </p:spPr>
        <p:txBody>
          <a:bodyPr/>
          <a:lstStyle/>
          <a:p>
            <a:r>
              <a:rPr lang="ru-RU" b="1" dirty="0" smtClean="0"/>
              <a:t>Причины употребления наркотиков</a:t>
            </a:r>
            <a:endParaRPr lang="ru-RU" b="1" dirty="0"/>
          </a:p>
        </p:txBody>
      </p:sp>
      <p:graphicFrame>
        <p:nvGraphicFramePr>
          <p:cNvPr id="3379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42910" y="1357313"/>
          <a:ext cx="8049306" cy="550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Диаграмма" r:id="rId4" imgW="11779200" imgH="8049600" progId="Excel.Sheet.8">
                  <p:embed/>
                </p:oleObj>
              </mc:Choice>
              <mc:Fallback>
                <p:oleObj name="Диаграмма" r:id="rId4" imgW="11779200" imgH="80496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357313"/>
                        <a:ext cx="8049306" cy="550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37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786842" cy="914400"/>
          </a:xfrm>
        </p:spPr>
        <p:txBody>
          <a:bodyPr/>
          <a:lstStyle/>
          <a:p>
            <a:r>
              <a:rPr lang="ru-RU" b="1" dirty="0" smtClean="0">
                <a:solidFill>
                  <a:srgbClr val="FF3300"/>
                </a:solidFill>
              </a:rPr>
              <a:t>Принимая наркотики, ты рискуешь навсегда остаться без семьи</a:t>
            </a:r>
            <a:r>
              <a:rPr lang="en-US" b="1" dirty="0" smtClean="0">
                <a:solidFill>
                  <a:srgbClr val="FF3300"/>
                </a:solidFill>
              </a:rPr>
              <a:t>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3560"/>
            <a:ext cx="4357718" cy="47887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smtClean="0">
                <a:solidFill>
                  <a:srgbClr val="FFFF00"/>
                </a:solidFill>
              </a:rPr>
              <a:t>вряд ли кто-то выберет тебя, ведь никому не нужен молодой старик</a:t>
            </a:r>
            <a:r>
              <a:rPr lang="ru-RU" sz="2400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                                    </a:t>
            </a: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</a:rPr>
              <a:t>рано или поздно тебе самому станет никто не нужен</a:t>
            </a:r>
            <a:endParaRPr lang="ru-RU" sz="2400" dirty="0" smtClean="0">
              <a:solidFill>
                <a:srgbClr val="FFFF0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</a:rPr>
              <a:t>здоровые дети - это тебе не грозит  </a:t>
            </a:r>
            <a:endParaRPr lang="ru-RU" sz="2400" dirty="0" smtClean="0">
              <a:solidFill>
                <a:srgbClr val="FFFF0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</a:rPr>
              <a:t>сомнительно, что есть большой интерес жить рядом с безвольным, опустошенным, больным человеком</a:t>
            </a:r>
          </a:p>
        </p:txBody>
      </p:sp>
      <p:pic>
        <p:nvPicPr>
          <p:cNvPr id="20482" name="Picture 2" descr="D:\Имею право знать\Своё\в семь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6" y="2428868"/>
            <a:ext cx="4143404" cy="2771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786842" cy="914400"/>
          </a:xfrm>
        </p:spPr>
        <p:txBody>
          <a:bodyPr/>
          <a:lstStyle/>
          <a:p>
            <a:pPr algn="ctr"/>
            <a:r>
              <a:rPr lang="ru-RU" b="1" dirty="0" smtClean="0"/>
              <a:t>Наркотик укорачивает жизнь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715404" cy="24312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FF66"/>
                </a:solidFill>
              </a:rPr>
              <a:t>опасность заражения </a:t>
            </a:r>
            <a:r>
              <a:rPr lang="ru-RU" sz="2400" b="1" dirty="0" err="1" smtClean="0">
                <a:solidFill>
                  <a:srgbClr val="FFFF66"/>
                </a:solidFill>
              </a:rPr>
              <a:t>СПИДом</a:t>
            </a:r>
            <a:r>
              <a:rPr lang="ru-RU" sz="2400" b="1" dirty="0" smtClean="0">
                <a:solidFill>
                  <a:srgbClr val="FFFF66"/>
                </a:solidFill>
              </a:rPr>
              <a:t> - неминуемая гибель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FF66"/>
                </a:solidFill>
              </a:rPr>
              <a:t>передозировка — часто ее последствия – быстрая смерть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FF66"/>
                </a:solidFill>
              </a:rPr>
              <a:t>Окружение наркомана- сплошной криминал, убийство наркомана -обыденный случай 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FF66"/>
                </a:solidFill>
              </a:rPr>
              <a:t>Часто жить становится настолько «хорошо», что больше и не хочется</a:t>
            </a:r>
          </a:p>
        </p:txBody>
      </p:sp>
      <p:pic>
        <p:nvPicPr>
          <p:cNvPr id="19458" name="Picture 2" descr="D:\Имею право знать\Своё\смер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357562"/>
            <a:ext cx="3643338" cy="3438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786842" cy="914400"/>
          </a:xfrm>
        </p:spPr>
        <p:txBody>
          <a:bodyPr/>
          <a:lstStyle/>
          <a:p>
            <a:pPr algn="ctr"/>
            <a:r>
              <a:rPr lang="ru-RU" b="1" dirty="0" smtClean="0"/>
              <a:t>Наркотик влияет на психику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715404" cy="24312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FF00"/>
                </a:solidFill>
              </a:rPr>
              <a:t>твои мысли и чувства уже не принадлежат тебе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FF00"/>
                </a:solidFill>
              </a:rPr>
              <a:t>твой разум засыпает, слабеет воля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FF00"/>
                </a:solidFill>
              </a:rPr>
              <a:t>ты уже не в состоянии созидать и творить, зато натворить — пожалуйста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FF00"/>
                </a:solidFill>
              </a:rPr>
              <a:t>твое будущее — ограниченность, перспектива — распад, направление движения —только вниз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1506" name="Picture 2" descr="D:\Имею право знать\Своё\псих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643314"/>
            <a:ext cx="381457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786842" cy="914400"/>
          </a:xfrm>
        </p:spPr>
        <p:txBody>
          <a:bodyPr/>
          <a:lstStyle/>
          <a:p>
            <a:pPr algn="ctr"/>
            <a:r>
              <a:rPr lang="ru-RU" b="1" dirty="0" smtClean="0"/>
              <a:t>Наркотик порождает проблемы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429684" cy="3143272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srgbClr val="FFFF00"/>
                </a:solidFill>
              </a:rPr>
              <a:t>в школе- тебе больше не добиться успеха - изменяются цели, мысли о будущем только мешают</a:t>
            </a:r>
          </a:p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srgbClr val="FFFF00"/>
                </a:solidFill>
              </a:rPr>
              <a:t>в семье - ты теряешь контакт с близкими людьми —изменяются ценности, привязанности мешают</a:t>
            </a:r>
          </a:p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srgbClr val="FFFF00"/>
                </a:solidFill>
              </a:rPr>
              <a:t>в твоем окружении — многие друзья перестают понимать тебя - они растут, </a:t>
            </a:r>
          </a:p>
          <a:p>
            <a:pPr algn="just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      а ты нет</a:t>
            </a:r>
          </a:p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srgbClr val="FFFF00"/>
                </a:solidFill>
              </a:rPr>
              <a:t>настоящие чувства - не </a:t>
            </a:r>
          </a:p>
          <a:p>
            <a:pPr algn="just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      для тебя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2530" name="Picture 2" descr="D:\Имею право знать\Своё\туп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714750"/>
            <a:ext cx="4714876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786842" cy="914400"/>
          </a:xfrm>
        </p:spPr>
        <p:txBody>
          <a:bodyPr/>
          <a:lstStyle/>
          <a:p>
            <a:pPr algn="ctr"/>
            <a:r>
              <a:rPr lang="ru-RU" b="1" dirty="0" smtClean="0"/>
              <a:t>Наркотик делает тебя зависимым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143932" cy="2431258"/>
          </a:xfrm>
        </p:spPr>
        <p:txBody>
          <a:bodyPr>
            <a:noAutofit/>
          </a:bodyPr>
          <a:lstStyle/>
          <a:p>
            <a:pPr marL="444500" indent="-350838" algn="just">
              <a:buFontTx/>
              <a:buChar char="•"/>
              <a:tabLst>
                <a:tab pos="444500" algn="l"/>
              </a:tabLst>
            </a:pPr>
            <a:r>
              <a:rPr lang="ru-RU" sz="2400" b="1" dirty="0" smtClean="0">
                <a:solidFill>
                  <a:srgbClr val="33CCFF"/>
                </a:solidFill>
              </a:rPr>
              <a:t>вся твоя жизнь будет подчинена ему – ты можешь превратиться в раба</a:t>
            </a:r>
          </a:p>
          <a:p>
            <a:pPr marL="444500" indent="-350838" algn="just">
              <a:buFontTx/>
              <a:buChar char="•"/>
              <a:tabLst>
                <a:tab pos="444500" algn="l"/>
              </a:tabLst>
            </a:pPr>
            <a:r>
              <a:rPr lang="ru-RU" sz="2400" b="1" dirty="0" smtClean="0">
                <a:solidFill>
                  <a:srgbClr val="33CCFF"/>
                </a:solidFill>
              </a:rPr>
              <a:t>освобождение даётся очень тяжело и, к сожалению, не всем</a:t>
            </a:r>
          </a:p>
          <a:p>
            <a:pPr marL="444500" indent="-350838" algn="just">
              <a:buFontTx/>
              <a:buChar char="•"/>
              <a:tabLst>
                <a:tab pos="444500" algn="l"/>
              </a:tabLst>
            </a:pPr>
            <a:r>
              <a:rPr lang="ru-RU" sz="2400" b="1" dirty="0" smtClean="0">
                <a:solidFill>
                  <a:srgbClr val="33CCFF"/>
                </a:solidFill>
              </a:rPr>
              <a:t>все самое ценное в твоей</a:t>
            </a:r>
            <a:r>
              <a:rPr lang="en-US" sz="2400" b="1" dirty="0" smtClean="0">
                <a:solidFill>
                  <a:srgbClr val="33CCFF"/>
                </a:solidFill>
              </a:rPr>
              <a:t> </a:t>
            </a:r>
            <a:r>
              <a:rPr lang="ru-RU" sz="2400" b="1" dirty="0" smtClean="0">
                <a:solidFill>
                  <a:srgbClr val="33CCFF"/>
                </a:solidFill>
              </a:rPr>
              <a:t>жизни будет уничтожено и вытеснено им</a:t>
            </a:r>
            <a:endParaRPr lang="ru-RU" sz="2400" b="1" dirty="0">
              <a:solidFill>
                <a:srgbClr val="33CCFF"/>
              </a:solidFill>
            </a:endParaRPr>
          </a:p>
        </p:txBody>
      </p:sp>
      <p:pic>
        <p:nvPicPr>
          <p:cNvPr id="23554" name="Picture 2" descr="D:\Имею право знать\Своё\сто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357694"/>
            <a:ext cx="4929222" cy="2255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786842" cy="914400"/>
          </a:xfrm>
        </p:spPr>
        <p:txBody>
          <a:bodyPr/>
          <a:lstStyle/>
          <a:p>
            <a:pPr algn="ctr"/>
            <a:r>
              <a:rPr lang="ru-RU" b="1" dirty="0" smtClean="0"/>
              <a:t>Внешний вид наркомана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143932" cy="4643470"/>
          </a:xfrm>
        </p:spPr>
        <p:txBody>
          <a:bodyPr>
            <a:noAutofit/>
          </a:bodyPr>
          <a:lstStyle/>
          <a:p>
            <a:pPr lvl="2">
              <a:lnSpc>
                <a:spcPct val="90000"/>
              </a:lnSpc>
              <a:spcBef>
                <a:spcPts val="700"/>
              </a:spcBef>
              <a:buClr>
                <a:srgbClr val="86D1EC"/>
              </a:buClr>
              <a:buSzPct val="103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Бледность</a:t>
            </a:r>
          </a:p>
          <a:p>
            <a:pPr lvl="8" algn="ctr">
              <a:lnSpc>
                <a:spcPct val="90000"/>
              </a:lnSpc>
              <a:spcBef>
                <a:spcPts val="700"/>
              </a:spcBef>
              <a:buClr>
                <a:srgbClr val="86D1EC"/>
              </a:buClr>
              <a:buSzPct val="103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 smtClean="0">
                <a:solidFill>
                  <a:srgbClr val="FFFFFF"/>
                </a:solidFill>
              </a:rPr>
              <a:t>   Утрата эластичности кожи</a:t>
            </a:r>
          </a:p>
          <a:p>
            <a:pPr marL="342900" indent="-339725">
              <a:lnSpc>
                <a:spcPct val="90000"/>
              </a:lnSpc>
              <a:buClr>
                <a:srgbClr val="86D1EC"/>
              </a:buClr>
              <a:buSzPct val="103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Утрата блеска глаз</a:t>
            </a:r>
          </a:p>
          <a:p>
            <a:pPr marL="342900" indent="-339725" algn="ctr">
              <a:lnSpc>
                <a:spcPct val="90000"/>
              </a:lnSpc>
              <a:buClr>
                <a:srgbClr val="86D1EC"/>
              </a:buClr>
              <a:buSzPct val="103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Повреждение ногтей и волос</a:t>
            </a:r>
          </a:p>
          <a:p>
            <a:pPr marL="342900" indent="-339725">
              <a:lnSpc>
                <a:spcPct val="90000"/>
              </a:lnSpc>
              <a:buClr>
                <a:srgbClr val="86D1EC"/>
              </a:buClr>
              <a:buSzPct val="103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Кариозное разрушение зубов</a:t>
            </a:r>
            <a:endParaRPr lang="ru-RU" sz="2400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39725" algn="ctr">
              <a:lnSpc>
                <a:spcPct val="90000"/>
              </a:lnSpc>
              <a:buClr>
                <a:srgbClr val="86D1EC"/>
              </a:buClr>
              <a:buSzPct val="103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 smtClean="0">
                <a:solidFill>
                  <a:srgbClr val="FFFFFF"/>
                </a:solidFill>
              </a:rPr>
              <a:t>Заболевания </a:t>
            </a:r>
            <a:r>
              <a:rPr lang="ru-RU" sz="2400" dirty="0" err="1" smtClean="0">
                <a:solidFill>
                  <a:srgbClr val="FFFFFF"/>
                </a:solidFill>
              </a:rPr>
              <a:t>сердечно-сосудистой</a:t>
            </a:r>
            <a:r>
              <a:rPr lang="ru-RU" sz="2400" dirty="0" smtClean="0">
                <a:solidFill>
                  <a:srgbClr val="FFFFFF"/>
                </a:solidFill>
              </a:rPr>
              <a:t> системы</a:t>
            </a:r>
          </a:p>
          <a:p>
            <a:pPr marL="342900" indent="-339725" algn="ctr">
              <a:lnSpc>
                <a:spcPct val="90000"/>
              </a:lnSpc>
              <a:buClr>
                <a:srgbClr val="86D1EC"/>
              </a:buClr>
              <a:buSzPct val="103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 smtClean="0">
                <a:solidFill>
                  <a:srgbClr val="FFFFFF"/>
                </a:solidFill>
              </a:rPr>
              <a:t>Похудание</a:t>
            </a:r>
          </a:p>
          <a:p>
            <a:pPr marL="342900" indent="-339725" algn="ctr">
              <a:lnSpc>
                <a:spcPct val="90000"/>
              </a:lnSpc>
              <a:buClr>
                <a:srgbClr val="86D1EC"/>
              </a:buClr>
              <a:buSzPct val="103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Гнойные поражения в местах введения наркотика</a:t>
            </a:r>
          </a:p>
          <a:p>
            <a:pPr marL="339725" indent="-339725" algn="just">
              <a:buClr>
                <a:srgbClr val="86D1EC"/>
              </a:buClr>
              <a:buSzPct val="103000"/>
              <a:buBlip>
                <a:blip r:embed="rId2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Кожа над венами, с признаками тромбофлебита – пигментирована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149</TotalTime>
  <Words>614</Words>
  <Application>Microsoft Office PowerPoint</Application>
  <PresentationFormat>Экран (4:3)</PresentationFormat>
  <Paragraphs>89</Paragraphs>
  <Slides>20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Метро</vt:lpstr>
      <vt:lpstr>Диаграмма</vt:lpstr>
      <vt:lpstr>Моя жизнь – мой выбор</vt:lpstr>
      <vt:lpstr>Презентация PowerPoint</vt:lpstr>
      <vt:lpstr>Причины употребления наркотиков</vt:lpstr>
      <vt:lpstr>Принимая наркотики, ты рискуешь навсегда остаться без семьи: </vt:lpstr>
      <vt:lpstr>Наркотик укорачивает жизнь</vt:lpstr>
      <vt:lpstr>Наркотик влияет на психику</vt:lpstr>
      <vt:lpstr>Наркотик порождает проблемы</vt:lpstr>
      <vt:lpstr>Наркотик делает тебя зависимым</vt:lpstr>
      <vt:lpstr>Внешний вид наркомана</vt:lpstr>
      <vt:lpstr>Внешний вид наркомана</vt:lpstr>
      <vt:lpstr>Их жизнь оборвали наркотики</vt:lpstr>
      <vt:lpstr>Их жизнь оборвали наркотики</vt:lpstr>
      <vt:lpstr>Их жизнь оборвали наркотики</vt:lpstr>
      <vt:lpstr>Их жизнь оборвали наркотики</vt:lpstr>
      <vt:lpstr>Их жизнь оборвали наркотики</vt:lpstr>
      <vt:lpstr>Их жизнь оборвали наркотики</vt:lpstr>
      <vt:lpstr>Возможна ли была бы их победа, если бы они впустили в свою жизнь наркотики? </vt:lpstr>
      <vt:lpstr>Возможна ли была бы их победа, если бы они впустили в свою жизнь наркотики? </vt:lpstr>
      <vt:lpstr>Приёмы отказа от предлагаемых наркотиков</vt:lpstr>
      <vt:lpstr>Каждый человек должен осознать, что  его здоровье, жизнь – это то, что он получил от прошлых поколений, и то, что он спустя время должен передать грядущим поколениям.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жизнь – мой выбор</dc:title>
  <dc:creator>Наталья Морозова</dc:creator>
  <cp:lastModifiedBy>Наталья Морозова</cp:lastModifiedBy>
  <cp:revision>18</cp:revision>
  <dcterms:modified xsi:type="dcterms:W3CDTF">2017-04-20T08:19:33Z</dcterms:modified>
</cp:coreProperties>
</file>