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6"/>
  </p:notesMasterIdLst>
  <p:sldIdLst>
    <p:sldId id="258" r:id="rId3"/>
    <p:sldId id="286" r:id="rId4"/>
    <p:sldId id="274" r:id="rId5"/>
    <p:sldId id="298" r:id="rId6"/>
    <p:sldId id="287" r:id="rId7"/>
    <p:sldId id="290" r:id="rId8"/>
    <p:sldId id="289" r:id="rId9"/>
    <p:sldId id="291" r:id="rId10"/>
    <p:sldId id="299" r:id="rId11"/>
    <p:sldId id="300" r:id="rId12"/>
    <p:sldId id="301" r:id="rId13"/>
    <p:sldId id="302" r:id="rId14"/>
    <p:sldId id="282" r:id="rId15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4"/>
    <a:srgbClr val="00007A"/>
    <a:srgbClr val="0E365E"/>
    <a:srgbClr val="D0E4F8"/>
    <a:srgbClr val="99FFCC"/>
    <a:srgbClr val="BDD9F5"/>
    <a:srgbClr val="FDA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314" autoAdjust="0"/>
  </p:normalViewPr>
  <p:slideViewPr>
    <p:cSldViewPr snapToGrid="0">
      <p:cViewPr varScale="1">
        <p:scale>
          <a:sx n="68" d="100"/>
          <a:sy n="68" d="100"/>
        </p:scale>
        <p:origin x="1266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A1FAB-C9E1-48BD-BCDF-54FE8E72A9E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3D9A7-FFE8-4512-A5FA-053D7D310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35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21000" y="552450"/>
            <a:ext cx="3998913" cy="2768600"/>
          </a:xfrm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240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FC293-1932-49D6-AB1C-3B86E0144D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64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9F95-41D4-4BA5-835B-A7F0A2C24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7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65964" y="177802"/>
            <a:ext cx="2112962" cy="60626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25488" y="177802"/>
            <a:ext cx="6188075" cy="60626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93BB-CCF5-4FDC-898A-C4709366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93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560512" y="908720"/>
            <a:ext cx="4376738" cy="57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half" idx="2"/>
          </p:nvPr>
        </p:nvSpPr>
        <p:spPr>
          <a:xfrm>
            <a:off x="567308" y="1526802"/>
            <a:ext cx="4376738" cy="492653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285750" indent="-285750">
              <a:buFont typeface="Arial" pitchFamily="34" charset="0"/>
              <a:buChar char="•"/>
              <a:defRPr sz="14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1"/>
            <a:r>
              <a:rPr lang="ru-RU" dirty="0"/>
              <a:t>Четвертый уровень</a:t>
            </a:r>
          </a:p>
          <a:p>
            <a:pPr lvl="1"/>
            <a:r>
              <a:rPr lang="ru-RU" dirty="0"/>
              <a:t>Пятый уровень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1"/>
          </p:nvPr>
        </p:nvSpPr>
        <p:spPr>
          <a:xfrm>
            <a:off x="5162228" y="908720"/>
            <a:ext cx="4376738" cy="57606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half" idx="12"/>
          </p:nvPr>
        </p:nvSpPr>
        <p:spPr>
          <a:xfrm>
            <a:off x="5169024" y="1526802"/>
            <a:ext cx="4376738" cy="492653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285750" indent="-285750">
              <a:buFont typeface="Arial" pitchFamily="34" charset="0"/>
              <a:buChar char="•"/>
              <a:defRPr sz="14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1"/>
            <a:r>
              <a:rPr lang="ru-RU" dirty="0"/>
              <a:t>Третий уровень</a:t>
            </a:r>
          </a:p>
          <a:p>
            <a:pPr lvl="1"/>
            <a:r>
              <a:rPr lang="ru-RU" dirty="0"/>
              <a:t>Четвертый уровень</a:t>
            </a:r>
          </a:p>
          <a:p>
            <a:pPr lvl="1"/>
            <a:r>
              <a:rPr lang="ru-RU" dirty="0"/>
              <a:t>Пятый уровень</a:t>
            </a:r>
          </a:p>
        </p:txBody>
      </p:sp>
      <p:sp>
        <p:nvSpPr>
          <p:cNvPr id="6" name="Rectangle 4"/>
          <p:cNvSpPr>
            <a:spLocks noGrp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9E77A-48B8-482C-9E4C-37080F5C5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19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8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9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6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2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7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7896" y="117890"/>
            <a:ext cx="6880646" cy="247428"/>
          </a:xfrm>
        </p:spPr>
        <p:txBody>
          <a:bodyPr/>
          <a:lstStyle>
            <a:lvl1pPr algn="l"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63F42-8C6E-4948-B7ED-3CF86C1E29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47" descr="Rectangle 2"/>
          <p:cNvSpPr>
            <a:spLocks/>
          </p:cNvSpPr>
          <p:nvPr userDrawn="1"/>
        </p:nvSpPr>
        <p:spPr bwMode="auto">
          <a:xfrm>
            <a:off x="1079018" y="904"/>
            <a:ext cx="1098878" cy="364413"/>
          </a:xfrm>
          <a:prstGeom prst="rect">
            <a:avLst/>
          </a:prstGeom>
          <a:solidFill>
            <a:srgbClr val="D8D8D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altLang="ru-RU" sz="1300">
              <a:solidFill>
                <a:srgbClr val="C0C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Rectangle 48" descr="Rectangle 3"/>
          <p:cNvSpPr>
            <a:spLocks/>
          </p:cNvSpPr>
          <p:nvPr userDrawn="1"/>
        </p:nvSpPr>
        <p:spPr bwMode="auto">
          <a:xfrm>
            <a:off x="-5352" y="904"/>
            <a:ext cx="1096461" cy="364413"/>
          </a:xfrm>
          <a:prstGeom prst="rect">
            <a:avLst/>
          </a:prstGeom>
          <a:solidFill>
            <a:srgbClr val="59595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 defTabSz="6731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defTabSz="673100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altLang="ru-RU" sz="1300">
              <a:solidFill>
                <a:srgbClr val="C0C0C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Rectangle 49" descr="Rectangle 4"/>
          <p:cNvSpPr>
            <a:spLocks/>
          </p:cNvSpPr>
          <p:nvPr userDrawn="1"/>
        </p:nvSpPr>
        <p:spPr bwMode="auto">
          <a:xfrm>
            <a:off x="-1725" y="416"/>
            <a:ext cx="421902" cy="364901"/>
          </a:xfrm>
          <a:prstGeom prst="rect">
            <a:avLst/>
          </a:prstGeom>
          <a:solidFill>
            <a:srgbClr val="0632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>
            <a:lvl1pPr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1pPr>
            <a:lvl2pPr marL="742950" indent="-28575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2pPr>
            <a:lvl3pPr marL="1143000" indent="-2286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3pPr>
            <a:lvl4pPr marL="1600200" indent="-2286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4pPr>
            <a:lvl5pPr marL="2057400" indent="-228600">
              <a:spcBef>
                <a:spcPts val="3000"/>
              </a:spcBef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5pPr>
            <a:lvl6pPr marL="25146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6pPr>
            <a:lvl7pPr marL="29718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7pPr>
            <a:lvl8pPr marL="34290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8pPr>
            <a:lvl9pPr marL="3886200" indent="-228600" defTabSz="430213" eaLnBrk="0" fontAlgn="base" hangingPunct="0">
              <a:spcBef>
                <a:spcPts val="3000"/>
              </a:spcBef>
              <a:spcAft>
                <a:spcPct val="0"/>
              </a:spcAft>
              <a:buSzPct val="145000"/>
              <a:buChar char="•"/>
              <a:defRPr sz="2400">
                <a:solidFill>
                  <a:srgbClr val="000000"/>
                </a:solidFill>
                <a:latin typeface="Helvetica Neue" pitchFamily="2" charset="-52"/>
                <a:ea typeface="Helvetica Neue" pitchFamily="2" charset="-52"/>
                <a:cs typeface="Helvetica Neue" pitchFamily="2" charset="-52"/>
                <a:sym typeface="Helvetica Neue" pitchFamily="2" charset="-52"/>
              </a:defRPr>
            </a:lvl9pPr>
          </a:lstStyle>
          <a:p>
            <a:pPr algn="ctr" defTabSz="430213" fontAlgn="base" hangingPunct="0"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ru-RU" altLang="ru-RU" sz="1600">
              <a:solidFill>
                <a:srgbClr val="FFFFFF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 Medium" charset="0"/>
            </a:endParaRPr>
          </a:p>
        </p:txBody>
      </p:sp>
      <p:sp>
        <p:nvSpPr>
          <p:cNvPr id="8" name="Line 50" descr="Line 6"/>
          <p:cNvSpPr>
            <a:spLocks noChangeShapeType="1"/>
          </p:cNvSpPr>
          <p:nvPr userDrawn="1"/>
        </p:nvSpPr>
        <p:spPr bwMode="auto">
          <a:xfrm flipV="1">
            <a:off x="420177" y="904"/>
            <a:ext cx="0" cy="1052027"/>
          </a:xfrm>
          <a:prstGeom prst="line">
            <a:avLst/>
          </a:prstGeom>
          <a:noFill/>
          <a:ln w="9525">
            <a:solidFill>
              <a:srgbClr val="2121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defTabSz="4302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>
              <a:solidFill>
                <a:srgbClr val="000000"/>
              </a:solidFill>
              <a:latin typeface="Helvetica Neue" pitchFamily="2" charset="-52"/>
              <a:sym typeface="Helvetica Neue" pitchFamily="2" charset="-52"/>
            </a:endParaRPr>
          </a:p>
        </p:txBody>
      </p:sp>
      <p:pic>
        <p:nvPicPr>
          <p:cNvPr id="11" name="Picture 54" descr="Рисунок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2" y="416"/>
            <a:ext cx="2183249" cy="36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2" descr="\\gt-dc1\HOME\СДпоСО\брендбук 2021\Фирменный стиль 2020. Наша выборка\Логотип ОДК-ГТ\01_Logo-2_DO-rus-H_RGB_color-ga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71" y="103315"/>
            <a:ext cx="1162778" cy="26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4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47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43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D314-71DE-44C6-8E72-DE26864F3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Picture 2" descr="\\gt-dc1\HOME\СДпоСО\брендбук 2021\Фирменный стиль 2020. Наша выборка\Логотип ОДК-ГТ\01_Logo-2_DO-rus-H_RGB_color-ga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271" y="103315"/>
            <a:ext cx="1162778" cy="26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8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5489" y="1820863"/>
            <a:ext cx="4149725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7613" y="1820863"/>
            <a:ext cx="4151312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C92AB-E14C-4BD8-A0DB-BB2B30598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081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9E67-9AE0-4138-BACE-EFDD30E28D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78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51A9A-AE02-4F31-827A-B1E2442CEB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91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71ADC-8B7B-49E5-BAA2-03355A212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68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1" y="273052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59AC9-BB2C-46E7-91B4-2AB38C80FF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4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>
              <a:sym typeface="Helvetica Neue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5DBE8-3C60-4842-BC78-866ECEB36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42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725489" y="177800"/>
            <a:ext cx="84534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Helvetica Neue Medium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725489" y="1820863"/>
            <a:ext cx="8453437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7419" tIns="37419" rIns="37419" bIns="37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>
                <a:sym typeface="Helvetica Neue" pitchFamily="2" charset="-52"/>
              </a:rPr>
              <a:t>Click to edit Master text styles</a:t>
            </a:r>
          </a:p>
          <a:p>
            <a:pPr lvl="1"/>
            <a:r>
              <a:rPr lang="ru-RU" altLang="ru-RU">
                <a:sym typeface="Helvetica Neue" pitchFamily="2" charset="-52"/>
              </a:rPr>
              <a:t>Second level</a:t>
            </a:r>
          </a:p>
          <a:p>
            <a:pPr lvl="2"/>
            <a:r>
              <a:rPr lang="ru-RU" altLang="ru-RU">
                <a:sym typeface="Helvetica Neue" pitchFamily="2" charset="-52"/>
              </a:rPr>
              <a:t>Third level</a:t>
            </a:r>
          </a:p>
          <a:p>
            <a:pPr lvl="3"/>
            <a:r>
              <a:rPr lang="ru-RU" altLang="ru-RU">
                <a:sym typeface="Helvetica Neue" pitchFamily="2" charset="-52"/>
              </a:rPr>
              <a:t>Fourth level</a:t>
            </a:r>
          </a:p>
          <a:p>
            <a:pPr lvl="4"/>
            <a:r>
              <a:rPr lang="ru-RU" altLang="ru-RU">
                <a:sym typeface="Helvetica Neue" pitchFamily="2" charset="-52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4821239" y="6535738"/>
            <a:ext cx="2571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37419" tIns="37419" rIns="37419" bIns="37419" numCol="1" anchor="t" anchorCtr="0" compatLnSpc="1">
            <a:prstTxWarp prst="textNoShape">
              <a:avLst/>
            </a:prstTxWarp>
          </a:bodyPr>
          <a:lstStyle>
            <a:lvl1pPr algn="ctr" eaLnBrk="1">
              <a:defRPr sz="1200" b="0"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</a:lstStyle>
          <a:p>
            <a:pPr>
              <a:defRPr/>
            </a:pPr>
            <a:fld id="{8BC9B528-A0F3-47CE-9146-F99B0840A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88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lvl1pPr algn="ctr" defTabSz="430213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+mj-lt"/>
          <a:ea typeface="+mj-ea"/>
          <a:cs typeface="+mj-cs"/>
          <a:sym typeface="Helvetica Neue Medium" charset="0"/>
        </a:defRPr>
      </a:lvl1pPr>
      <a:lvl2pPr algn="ctr" defTabSz="430213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2pPr>
      <a:lvl3pPr algn="ctr" defTabSz="430213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3pPr>
      <a:lvl4pPr algn="ctr" defTabSz="430213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4pPr>
      <a:lvl5pPr algn="ctr" defTabSz="430213" rtl="0" eaLnBrk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5pPr>
      <a:lvl6pPr marL="457200" algn="ctr" defTabSz="430213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6pPr>
      <a:lvl7pPr marL="914400" algn="ctr" defTabSz="430213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7pPr>
      <a:lvl8pPr marL="1371600" algn="ctr" defTabSz="430213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8pPr>
      <a:lvl9pPr marL="1828800" algn="ctr" defTabSz="430213" rtl="0" fontAlgn="base" hangingPunct="0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Helvetica Neue Medium" charset="0"/>
          <a:ea typeface="Helvetica Neue Medium" charset="0"/>
          <a:cs typeface="Helvetica Neue Medium" charset="0"/>
          <a:sym typeface="Helvetica Neue Medium" charset="0"/>
        </a:defRPr>
      </a:lvl9pPr>
    </p:titleStyle>
    <p:bodyStyle>
      <a:lvl1pPr marL="304800" indent="-304800" algn="l" defTabSz="430213" rtl="0" eaLnBrk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itchFamily="2" charset="-52"/>
        </a:defRPr>
      </a:lvl1pPr>
      <a:lvl2pPr marL="654050" indent="-327025" algn="l" defTabSz="430213" rtl="0" eaLnBrk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itchFamily="2" charset="-52"/>
        </a:defRPr>
      </a:lvl2pPr>
      <a:lvl3pPr marL="981075" indent="-327025" algn="l" defTabSz="430213" rtl="0" eaLnBrk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itchFamily="2" charset="-52"/>
        </a:defRPr>
      </a:lvl3pPr>
      <a:lvl4pPr marL="1308100" indent="-327025" algn="l" defTabSz="430213" rtl="0" eaLnBrk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itchFamily="2" charset="-52"/>
        </a:defRPr>
      </a:lvl4pPr>
      <a:lvl5pPr marL="1636713" indent="-328613" algn="l" defTabSz="430213" rtl="0" eaLnBrk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pitchFamily="2" charset="-52"/>
        </a:defRPr>
      </a:lvl5pPr>
      <a:lvl6pPr marL="2093913" indent="-328613" algn="l" defTabSz="430213" rtl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6pPr>
      <a:lvl7pPr marL="2551113" indent="-328613" algn="l" defTabSz="430213" rtl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7pPr>
      <a:lvl8pPr marL="3008313" indent="-328613" algn="l" defTabSz="430213" rtl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8pPr>
      <a:lvl9pPr marL="3465513" indent="-328613" algn="l" defTabSz="430213" rtl="0" fontAlgn="base" hangingPunct="0">
        <a:spcBef>
          <a:spcPts val="3000"/>
        </a:spcBef>
        <a:spcAft>
          <a:spcPct val="0"/>
        </a:spcAft>
        <a:buSzPct val="145000"/>
        <a:buChar char="•"/>
        <a:defRPr sz="2400">
          <a:solidFill>
            <a:srgbClr val="00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EA406-E912-411B-B7ED-854821A768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udova_nv@odk-gt.ru" TargetMode="External"/><Relationship Id="rId4" Type="http://schemas.openxmlformats.org/officeDocument/2006/relationships/hyperlink" Target="mailto:maria.drozhzhina@odk-g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3361099"/>
            <a:ext cx="5814204" cy="1528820"/>
          </a:xfrm>
          <a:prstGeom prst="rect">
            <a:avLst/>
          </a:prstGeom>
          <a:solidFill>
            <a:srgbClr val="F7F7F7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ru-RU" sz="1600">
              <a:solidFill>
                <a:prstClr val="white"/>
              </a:solidFill>
              <a:latin typeface="Calibri" panose="020F0502020204030204"/>
              <a:sym typeface="Helvetica Neue" pitchFamily="2" charset="-52"/>
            </a:endParaRPr>
          </a:p>
        </p:txBody>
      </p:sp>
      <p:pic>
        <p:nvPicPr>
          <p:cNvPr id="13314" name="Picture 1" descr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687"/>
            <a:ext cx="8632825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 descr="Text Box 5"/>
          <p:cNvSpPr txBox="1">
            <a:spLocks/>
          </p:cNvSpPr>
          <p:nvPr/>
        </p:nvSpPr>
        <p:spPr bwMode="auto">
          <a:xfrm>
            <a:off x="80408" y="1950737"/>
            <a:ext cx="5046135" cy="229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419" tIns="37419" rIns="37419" bIns="37419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r>
              <a:rPr lang="ru-RU" altLang="ru-RU" sz="2400" b="1" dirty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Закрытие кадровой потребности 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АО "ОДК-Газовые турбины" студентами 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и выпускниками СПО, 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трудоустройство студентов </a:t>
            </a:r>
          </a:p>
          <a:p>
            <a:r>
              <a:rPr lang="ru-RU" altLang="ru-RU" sz="2400" b="1" dirty="0">
                <a:solidFill>
                  <a:schemeClr val="tx1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и выпускников</a:t>
            </a:r>
          </a:p>
        </p:txBody>
      </p:sp>
      <p:sp>
        <p:nvSpPr>
          <p:cNvPr id="10" name="Text Box 3" descr="Text Box 5"/>
          <p:cNvSpPr txBox="1">
            <a:spLocks/>
          </p:cNvSpPr>
          <p:nvPr/>
        </p:nvSpPr>
        <p:spPr bwMode="auto">
          <a:xfrm>
            <a:off x="80408" y="4810051"/>
            <a:ext cx="5113867" cy="812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419" tIns="37419" rIns="37419" bIns="37419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</a:pPr>
            <a:r>
              <a:rPr lang="ru-RU" sz="1400" b="1" dirty="0">
                <a:latin typeface="Calibri" panose="020F0502020204030204"/>
                <a:cs typeface="Arial" panose="020B0604020202020204" pitchFamily="34" charset="0"/>
                <a:sym typeface="Calibri Light" pitchFamily="34" charset="0"/>
              </a:rPr>
              <a:t>Дрожжина Мария Юрьевна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latin typeface="Calibri" panose="020F0502020204030204"/>
                <a:cs typeface="Arial" panose="020B0604020202020204" pitchFamily="34" charset="0"/>
                <a:sym typeface="Calibri Light" pitchFamily="34" charset="0"/>
              </a:rPr>
              <a:t>Начальник учебного центра</a:t>
            </a:r>
          </a:p>
          <a:p>
            <a:pPr>
              <a:lnSpc>
                <a:spcPct val="114000"/>
              </a:lnSpc>
            </a:pPr>
            <a:r>
              <a:rPr lang="ru-RU" sz="1400" dirty="0">
                <a:latin typeface="Calibri" panose="020F0502020204030204"/>
                <a:cs typeface="Arial" panose="020B0604020202020204" pitchFamily="34" charset="0"/>
                <a:sym typeface="Calibri Light" pitchFamily="34" charset="0"/>
              </a:rPr>
              <a:t>Акционерное общество «ОДК – Газовые турбины»</a:t>
            </a:r>
          </a:p>
        </p:txBody>
      </p:sp>
      <p:sp>
        <p:nvSpPr>
          <p:cNvPr id="12" name="Text Box 3" descr="Text Box 5"/>
          <p:cNvSpPr txBox="1">
            <a:spLocks/>
          </p:cNvSpPr>
          <p:nvPr/>
        </p:nvSpPr>
        <p:spPr bwMode="auto">
          <a:xfrm>
            <a:off x="126999" y="5842494"/>
            <a:ext cx="791609" cy="257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37419" tIns="37419" rIns="37419" bIns="37419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14000"/>
              </a:lnSpc>
              <a:spcBef>
                <a:spcPts val="400"/>
              </a:spcBef>
              <a:defRPr/>
            </a:pPr>
            <a:r>
              <a:rPr lang="ru-RU" sz="1100" dirty="0">
                <a:latin typeface="Calibri" panose="020F0502020204030204"/>
                <a:cs typeface="Arial" panose="020B0604020202020204" pitchFamily="34" charset="0"/>
                <a:sym typeface="Calibri Light" pitchFamily="34" charset="0"/>
              </a:rPr>
              <a:t>23.08.2023</a:t>
            </a:r>
            <a:endParaRPr lang="ru-RU" sz="1100" dirty="0">
              <a:latin typeface="Calibri" panose="020F0502020204030204"/>
              <a:cs typeface="Calibri Light" panose="020F0302020204030204" pitchFamily="34" charset="0"/>
              <a:sym typeface="Calibri Light" panose="020F03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043EA406-E912-411B-B7ED-854821A7684C}" type="slidenum">
              <a:rPr lang="ru-RU">
                <a:solidFill>
                  <a:prstClr val="black">
                    <a:tint val="75000"/>
                  </a:prstClr>
                </a:solidFill>
                <a:latin typeface="Calibri" panose="020F0502020204030204"/>
                <a:sym typeface="Helvetica Neue" pitchFamily="2" charset="-52"/>
              </a:rPr>
              <a:pPr defTabSz="457200">
                <a:defRPr/>
              </a:pPr>
              <a:t>1</a:t>
            </a:fld>
            <a:endParaRPr lang="ru-RU">
              <a:solidFill>
                <a:prstClr val="black">
                  <a:tint val="75000"/>
                </a:prstClr>
              </a:solidFill>
              <a:latin typeface="Calibri" panose="020F0502020204030204"/>
              <a:sym typeface="Helvetica Neue" pitchFamily="2" charset="-52"/>
            </a:endParaRPr>
          </a:p>
        </p:txBody>
      </p:sp>
      <p:pic>
        <p:nvPicPr>
          <p:cNvPr id="20" name="Picture 2" descr="\\gt-dc1\HOME\СДпоСО\брендбук 2021\Фирменный стиль 2020. Наша выборка\Логотип ОДК-ГТ\01_Logo-2_DO-rus-H_RGB_color-g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1709"/>
            <a:ext cx="318452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9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366" y="461193"/>
            <a:ext cx="8785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b="1" dirty="0">
                <a:solidFill>
                  <a:srgbClr val="04315F"/>
                </a:solidFill>
              </a:rPr>
              <a:t>Социальная поддержка при трудоустройстве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9481"/>
              </p:ext>
            </p:extLst>
          </p:nvPr>
        </p:nvGraphicFramePr>
        <p:xfrm>
          <a:off x="168803" y="1129242"/>
          <a:ext cx="9618664" cy="5314950"/>
        </p:xfrm>
        <a:graphic>
          <a:graphicData uri="http://schemas.openxmlformats.org/drawingml/2006/table">
            <a:tbl>
              <a:tblPr/>
              <a:tblGrid>
                <a:gridCol w="878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1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3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Материальная помощь на лечение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 до 7 000 руб. 1 раз в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Программа по предоставлению путевок в Оздоровительный центр работникам и членам их семьи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100 % за работника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50 % за ребенка до 18 лет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 за детские путевки в ДОЛ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10 500 – за путевку 21 день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7 500 – за путевку 14 дней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Санаторно-курортные путевки 14 дней (за счет средств Социального фонда России)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-Рекомендованные работники по результатам периодических мед. осмотров;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- </a:t>
                      </a: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Работники категории предпенсионер / пенсионер.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Диспансеризация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 день каждому работнику 1 раз в 3 года;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 день каждый год работникам старше  40 лет;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 дня каждый год работникам категории предпенсионер / пенсионер.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Медицинские осмотры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Категории работников с вредным производственным фактором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2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366" y="363586"/>
            <a:ext cx="8785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b="1" dirty="0">
                <a:solidFill>
                  <a:srgbClr val="04315F"/>
                </a:solidFill>
              </a:rPr>
              <a:t>Социальная поддержка при трудоустройстве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366" y="753823"/>
            <a:ext cx="8785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Поддержка семей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817117"/>
              </p:ext>
            </p:extLst>
          </p:nvPr>
        </p:nvGraphicFramePr>
        <p:xfrm>
          <a:off x="236538" y="1336132"/>
          <a:ext cx="9404350" cy="3211908"/>
        </p:xfrm>
        <a:graphic>
          <a:graphicData uri="http://schemas.openxmlformats.org/drawingml/2006/table">
            <a:tbl>
              <a:tblPr/>
              <a:tblGrid>
                <a:gridCol w="85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 рождение ребенка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 10 000 руб.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Находящимся в отпуске по уходу за ребенком 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 marL="2857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Всем работникам 900 руб. (ежемесячно);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работнику, являющемуся единственным родителем -1850 руб. (ежемесячно)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3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 1 сентября (родителям детей-школьников)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Сумма определяется приказом ЗГД-УД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Детские новогодние подарки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50% от стоимости для всех работников;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100% от стоимости для членов профсоюза</a:t>
                      </a:r>
                    </a:p>
                  </a:txBody>
                  <a:tcPr marT="45733" marB="4573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86317" y="4267731"/>
            <a:ext cx="878522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Компенсация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60240"/>
              </p:ext>
            </p:extLst>
          </p:nvPr>
        </p:nvGraphicFramePr>
        <p:xfrm>
          <a:off x="166688" y="4715934"/>
          <a:ext cx="9548813" cy="1896139"/>
        </p:xfrm>
        <a:graphic>
          <a:graphicData uri="http://schemas.openxmlformats.org/drawingml/2006/table">
            <a:tbl>
              <a:tblPr/>
              <a:tblGrid>
                <a:gridCol w="872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1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1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 проезда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62 руб. за каждый отработанный день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24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 за питание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160 руб. за каждый отработанный день, но не более 3 360 руб. в месяц</a:t>
                      </a:r>
                      <a:endParaRPr kumimoji="0" lang="ru-RU" altLang="ru-RU" sz="1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365" y="452819"/>
            <a:ext cx="8785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b="1" dirty="0">
                <a:solidFill>
                  <a:srgbClr val="04315F"/>
                </a:solidFill>
              </a:rPr>
              <a:t>Социальная поддержка при трудоустройстве</a:t>
            </a:r>
          </a:p>
        </p:txBody>
      </p:sp>
      <p:sp>
        <p:nvSpPr>
          <p:cNvPr id="8" name="Text Box 4" descr="Text Box 4"/>
          <p:cNvSpPr txBox="1">
            <a:spLocks/>
          </p:cNvSpPr>
          <p:nvPr/>
        </p:nvSpPr>
        <p:spPr bwMode="auto">
          <a:xfrm>
            <a:off x="395162" y="940182"/>
            <a:ext cx="652621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 anchor="ctr">
            <a:spAutoFit/>
          </a:bodyPr>
          <a:lstStyle>
            <a:lvl1pPr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Дополнительные меры социальной поддержки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170359"/>
              </p:ext>
            </p:extLst>
          </p:nvPr>
        </p:nvGraphicFramePr>
        <p:xfrm>
          <a:off x="128588" y="1443420"/>
          <a:ext cx="9367104" cy="1322741"/>
        </p:xfrm>
        <a:graphic>
          <a:graphicData uri="http://schemas.openxmlformats.org/drawingml/2006/table">
            <a:tbl>
              <a:tblPr/>
              <a:tblGrid>
                <a:gridCol w="7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6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Мероприятие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Дополнительный выходной день  с сохранением ЗП на рождение ребенка (выписка из роддома)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Дополнительный выходной день  с сохранением ЗП на собственную свадьбу</a:t>
                      </a:r>
                    </a:p>
                  </a:txBody>
                  <a:tcPr marL="91441" marR="91441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 Box 4" descr="Text Box 4"/>
          <p:cNvSpPr txBox="1">
            <a:spLocks/>
          </p:cNvSpPr>
          <p:nvPr/>
        </p:nvSpPr>
        <p:spPr bwMode="auto">
          <a:xfrm>
            <a:off x="296737" y="2898041"/>
            <a:ext cx="3094038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 anchor="ctr">
            <a:spAutoFit/>
          </a:bodyPr>
          <a:lstStyle>
            <a:lvl1pPr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Спорт на предприятии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40149"/>
              </p:ext>
            </p:extLst>
          </p:nvPr>
        </p:nvGraphicFramePr>
        <p:xfrm>
          <a:off x="144463" y="3486886"/>
          <a:ext cx="9404350" cy="1108642"/>
        </p:xfrm>
        <a:graphic>
          <a:graphicData uri="http://schemas.openxmlformats.org/drawingml/2006/table">
            <a:tbl>
              <a:tblPr/>
              <a:tblGrid>
                <a:gridCol w="85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Спартакиада работников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11 видов спорта в течении года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T="45686" marB="456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Спартакиада руководителей</a:t>
                      </a:r>
                    </a:p>
                  </a:txBody>
                  <a:tcPr marT="45686" marB="456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Text Box 4" descr="Text Box 4"/>
          <p:cNvSpPr txBox="1">
            <a:spLocks/>
          </p:cNvSpPr>
          <p:nvPr/>
        </p:nvSpPr>
        <p:spPr bwMode="auto">
          <a:xfrm>
            <a:off x="331662" y="4731544"/>
            <a:ext cx="31718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 anchor="ctr">
            <a:spAutoFit/>
          </a:bodyPr>
          <a:lstStyle>
            <a:lvl1pPr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Молодежная политика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826869"/>
              </p:ext>
            </p:extLst>
          </p:nvPr>
        </p:nvGraphicFramePr>
        <p:xfrm>
          <a:off x="179388" y="5229225"/>
          <a:ext cx="9404350" cy="1382984"/>
        </p:xfrm>
        <a:graphic>
          <a:graphicData uri="http://schemas.openxmlformats.org/drawingml/2006/table">
            <a:tbl>
              <a:tblPr/>
              <a:tblGrid>
                <a:gridCol w="85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2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Участие во внешних мероприятиях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Организация собственных мероприятий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Проектная социальная деятельность</a:t>
                      </a:r>
                    </a:p>
                  </a:txBody>
                  <a:tcPr marT="45697" marB="4569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3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3" y="989501"/>
            <a:ext cx="5124631" cy="470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 descr="Slide Number Placeholder 1"/>
          <p:cNvSpPr txBox="1">
            <a:spLocks/>
          </p:cNvSpPr>
          <p:nvPr/>
        </p:nvSpPr>
        <p:spPr bwMode="auto">
          <a:xfrm>
            <a:off x="9371013" y="6448425"/>
            <a:ext cx="2333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r" defTabSz="914400" eaLnBrk="1"/>
            <a:fld id="{9197DAE7-F288-478A-A642-D67DE3192A43}" type="slidenum">
              <a:rPr lang="ru-RU" altLang="ru-RU" sz="1000">
                <a:solidFill>
                  <a:srgbClr val="888888"/>
                </a:solidFill>
              </a:rPr>
              <a:pPr algn="r" defTabSz="914400" eaLnBrk="1"/>
              <a:t>13</a:t>
            </a:fld>
            <a:endParaRPr lang="ru-RU" altLang="ru-RU" sz="1000">
              <a:solidFill>
                <a:srgbClr val="888888"/>
              </a:solidFill>
            </a:endParaRPr>
          </a:p>
        </p:txBody>
      </p:sp>
      <p:sp>
        <p:nvSpPr>
          <p:cNvPr id="21508" name="Rectangle 3" descr="Rectangle 2"/>
          <p:cNvSpPr>
            <a:spLocks/>
          </p:cNvSpPr>
          <p:nvPr/>
        </p:nvSpPr>
        <p:spPr bwMode="auto">
          <a:xfrm>
            <a:off x="452437" y="1577610"/>
            <a:ext cx="5191125" cy="2595562"/>
          </a:xfrm>
          <a:prstGeom prst="rect">
            <a:avLst/>
          </a:prstGeom>
          <a:solidFill>
            <a:srgbClr val="40404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defTabSz="914400" eaLnBrk="1"/>
            <a:endParaRPr lang="ru-RU" altLang="ru-RU" sz="1600">
              <a:solidFill>
                <a:srgbClr val="FFFFFF"/>
              </a:solidFill>
            </a:endParaRPr>
          </a:p>
        </p:txBody>
      </p:sp>
      <p:sp>
        <p:nvSpPr>
          <p:cNvPr id="21509" name="Text Box 4" descr="Text Box 3"/>
          <p:cNvSpPr txBox="1">
            <a:spLocks/>
          </p:cNvSpPr>
          <p:nvPr/>
        </p:nvSpPr>
        <p:spPr bwMode="auto">
          <a:xfrm>
            <a:off x="1239836" y="2667351"/>
            <a:ext cx="3616325" cy="444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419" tIns="37419" rIns="37419" bIns="37419" anchor="ctr">
            <a:spAutoFit/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defTabSz="914400" eaLnBrk="1"/>
            <a:r>
              <a:rPr lang="ru-RU" altLang="ru-RU" sz="2400" b="1" dirty="0">
                <a:solidFill>
                  <a:srgbClr val="FFFFFF"/>
                </a:solidFill>
                <a:latin typeface="Calibri Light" pitchFamily="34" charset="0"/>
                <a:ea typeface="Calibri Light" pitchFamily="34" charset="0"/>
                <a:cs typeface="Calibri Light" pitchFamily="34" charset="0"/>
                <a:sym typeface="Calibri Light" pitchFamily="34" charset="0"/>
              </a:rPr>
              <a:t>СПАСИБО ЗА ВНИМАНИЕ!</a:t>
            </a:r>
          </a:p>
        </p:txBody>
      </p:sp>
      <p:pic>
        <p:nvPicPr>
          <p:cNvPr id="6" name="Picture 53" descr="UEC_logo-rus@4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994" y="117889"/>
            <a:ext cx="495583" cy="188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7"/>
          <p:cNvSpPr>
            <a:spLocks noChangeArrowheads="1"/>
          </p:cNvSpPr>
          <p:nvPr/>
        </p:nvSpPr>
        <p:spPr bwMode="auto">
          <a:xfrm>
            <a:off x="-6139" y="4242565"/>
            <a:ext cx="4525386" cy="255389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indent="0" eaLnBrk="1"/>
            <a:r>
              <a:rPr lang="ru-RU" altLang="ru-RU" sz="1600" b="1" dirty="0"/>
              <a:t>Контактная информация:</a:t>
            </a:r>
          </a:p>
          <a:p>
            <a:pPr marL="0" indent="0" eaLnBrk="1"/>
            <a:r>
              <a:rPr lang="ru-RU" sz="1600" dirty="0"/>
              <a:t>1. Начальник учебного центра                Дрожжина Мария Юрьевна, </a:t>
            </a:r>
            <a:r>
              <a:rPr lang="en-US" sz="1600" dirty="0">
                <a:hlinkClick r:id="rId4"/>
              </a:rPr>
              <a:t>maria.drozhzhina@odk-gt.ru</a:t>
            </a:r>
            <a:r>
              <a:rPr lang="ru-RU" sz="1600" dirty="0"/>
              <a:t>, 8 (4855) 293-601</a:t>
            </a:r>
          </a:p>
          <a:p>
            <a:pPr marL="0" indent="0"/>
            <a:r>
              <a:rPr lang="ru-RU" sz="1600" dirty="0"/>
              <a:t>2. Ведущий специалист учебного центра           Удова Наталья Васильевна, </a:t>
            </a:r>
            <a:r>
              <a:rPr lang="en-US" sz="1600" dirty="0">
                <a:hlinkClick r:id="rId5"/>
              </a:rPr>
              <a:t>udova_nv@odk-gt.ru</a:t>
            </a:r>
            <a:r>
              <a:rPr lang="ru-RU" sz="1600" dirty="0"/>
              <a:t>, </a:t>
            </a:r>
          </a:p>
          <a:p>
            <a:pPr marL="0" indent="0"/>
            <a:r>
              <a:rPr lang="ru-RU" sz="1600" dirty="0"/>
              <a:t>8 (4855) 293-508</a:t>
            </a:r>
          </a:p>
          <a:p>
            <a:pPr marL="0" indent="0"/>
            <a:r>
              <a:rPr lang="ru-RU" altLang="ru-RU" sz="1600" b="1" dirty="0"/>
              <a:t>Фактический адрес: </a:t>
            </a:r>
            <a:r>
              <a:rPr lang="ru-RU" altLang="ru-RU" sz="1600" dirty="0"/>
              <a:t>г. Рыбинск, Ярославская область, ул. </a:t>
            </a:r>
            <a:r>
              <a:rPr lang="ru-RU" altLang="ru-RU" sz="1600" dirty="0" err="1"/>
              <a:t>Толбухина</a:t>
            </a:r>
            <a:r>
              <a:rPr lang="ru-RU" altLang="ru-RU" sz="1600" dirty="0"/>
              <a:t>, д.16</a:t>
            </a:r>
          </a:p>
        </p:txBody>
      </p:sp>
    </p:spTree>
    <p:extLst>
      <p:ext uri="{BB962C8B-B14F-4D97-AF65-F5344CB8AC3E}">
        <p14:creationId xmlns:p14="http://schemas.microsoft.com/office/powerpoint/2010/main" val="245993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41359" y="499533"/>
            <a:ext cx="9902229" cy="6306898"/>
            <a:chOff x="-109438" y="878159"/>
            <a:chExt cx="8571791" cy="5169858"/>
          </a:xfrm>
        </p:grpSpPr>
        <p:sp>
          <p:nvSpPr>
            <p:cNvPr id="13" name="Скругленный прямоугольник 12"/>
            <p:cNvSpPr/>
            <p:nvPr/>
          </p:nvSpPr>
          <p:spPr bwMode="auto">
            <a:xfrm>
              <a:off x="5145827" y="4833794"/>
              <a:ext cx="3316526" cy="1131745"/>
            </a:xfrm>
            <a:prstGeom prst="round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ПАО «ОДК-Сатурн»,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АО «ОДК-Авиадвигатель»,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ПАО «Кузнецов»,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ПАО «УМПО», АО «ОДК-ПМ»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и </a:t>
              </a:r>
              <a:r>
                <a:rPr lang="ru-RU" sz="1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т.д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221231" y="878159"/>
              <a:ext cx="7588966" cy="3975069"/>
              <a:chOff x="-7283652" y="-320631"/>
              <a:chExt cx="7588966" cy="3975069"/>
            </a:xfrm>
          </p:grpSpPr>
          <p:pic>
            <p:nvPicPr>
              <p:cNvPr id="15" name="Picture 2" descr="D:\Working\07_СРЕДА\73_ХОЛДИНГ\РОСТЕХНОЛОГИИ\ростех.png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3802432" y="-79777"/>
                <a:ext cx="447675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61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2728182" y="1290480"/>
                <a:ext cx="2663825" cy="74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Прямоугольник 16"/>
              <p:cNvSpPr/>
              <p:nvPr/>
            </p:nvSpPr>
            <p:spPr>
              <a:xfrm>
                <a:off x="-7283652" y="1487229"/>
                <a:ext cx="2712147" cy="425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lnSpc>
                    <a:spcPts val="132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atin typeface="Arial" pitchFamily="34" charset="0"/>
                    <a:cs typeface="Arial" pitchFamily="34" charset="0"/>
                  </a:rPr>
                  <a:t>Более 400 предприятий машиностроительной отрасли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-2359056" y="2912955"/>
                <a:ext cx="26643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atin typeface="Arial" pitchFamily="34" charset="0"/>
                    <a:cs typeface="Arial" pitchFamily="34" charset="0"/>
                  </a:rPr>
                  <a:t>Производители 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dirty="0">
                    <a:latin typeface="Arial" pitchFamily="34" charset="0"/>
                    <a:cs typeface="Arial" pitchFamily="34" charset="0"/>
                  </a:rPr>
                  <a:t>газотурбинных приводов</a:t>
                </a:r>
                <a:endParaRPr lang="en-US" sz="14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-4071661" y="-320631"/>
                <a:ext cx="960139" cy="1037101"/>
                <a:chOff x="-199028" y="1107181"/>
                <a:chExt cx="960139" cy="1037101"/>
              </a:xfrm>
            </p:grpSpPr>
            <p:sp>
              <p:nvSpPr>
                <p:cNvPr id="38" name="Дуга 37"/>
                <p:cNvSpPr/>
                <p:nvPr/>
              </p:nvSpPr>
              <p:spPr>
                <a:xfrm rot="18850021">
                  <a:off x="-198635" y="1184536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" name="Дуга 38"/>
                <p:cNvSpPr/>
                <p:nvPr/>
              </p:nvSpPr>
              <p:spPr>
                <a:xfrm rot="8100000">
                  <a:off x="-199028" y="1107181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-3591798" y="631807"/>
                <a:ext cx="0" cy="28336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-5876626" y="915169"/>
                <a:ext cx="482453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-5876626" y="915169"/>
                <a:ext cx="0" cy="3047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-1052090" y="915169"/>
                <a:ext cx="0" cy="3047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Группа 24"/>
              <p:cNvGrpSpPr/>
              <p:nvPr/>
            </p:nvGrpSpPr>
            <p:grpSpPr>
              <a:xfrm>
                <a:off x="-1532160" y="1142726"/>
                <a:ext cx="960139" cy="1037101"/>
                <a:chOff x="-59777" y="1107181"/>
                <a:chExt cx="960139" cy="1037101"/>
              </a:xfrm>
            </p:grpSpPr>
            <p:sp>
              <p:nvSpPr>
                <p:cNvPr id="36" name="Дуга 35"/>
                <p:cNvSpPr/>
                <p:nvPr/>
              </p:nvSpPr>
              <p:spPr>
                <a:xfrm rot="18850021">
                  <a:off x="-59384" y="1184536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Дуга 36"/>
                <p:cNvSpPr/>
                <p:nvPr/>
              </p:nvSpPr>
              <p:spPr>
                <a:xfrm rot="8100000">
                  <a:off x="-59777" y="1107181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-6356696" y="1142726"/>
                <a:ext cx="960139" cy="1037101"/>
                <a:chOff x="-59777" y="1107181"/>
                <a:chExt cx="960139" cy="1037101"/>
              </a:xfrm>
            </p:grpSpPr>
            <p:sp>
              <p:nvSpPr>
                <p:cNvPr id="34" name="Дуга 33"/>
                <p:cNvSpPr/>
                <p:nvPr/>
              </p:nvSpPr>
              <p:spPr>
                <a:xfrm rot="18850021">
                  <a:off x="-59384" y="1184536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Дуга 34"/>
                <p:cNvSpPr/>
                <p:nvPr/>
              </p:nvSpPr>
              <p:spPr>
                <a:xfrm rot="8100000">
                  <a:off x="-59777" y="1107181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-1024482" y="2084486"/>
                <a:ext cx="0" cy="33408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Группа 27"/>
              <p:cNvGrpSpPr/>
              <p:nvPr/>
            </p:nvGrpSpPr>
            <p:grpSpPr>
              <a:xfrm>
                <a:off x="-1531964" y="2617337"/>
                <a:ext cx="960139" cy="1037101"/>
                <a:chOff x="-59777" y="1107181"/>
                <a:chExt cx="960139" cy="1037101"/>
              </a:xfrm>
            </p:grpSpPr>
            <p:sp>
              <p:nvSpPr>
                <p:cNvPr id="32" name="Дуга 31"/>
                <p:cNvSpPr/>
                <p:nvPr/>
              </p:nvSpPr>
              <p:spPr>
                <a:xfrm rot="18850021">
                  <a:off x="-59384" y="1184536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Дуга 32"/>
                <p:cNvSpPr/>
                <p:nvPr/>
              </p:nvSpPr>
              <p:spPr>
                <a:xfrm rot="8100000">
                  <a:off x="-59777" y="1107181"/>
                  <a:ext cx="959746" cy="959746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29" name="Прямая соединительная линия 28"/>
              <p:cNvCxnSpPr/>
              <p:nvPr/>
            </p:nvCxnSpPr>
            <p:spPr>
              <a:xfrm flipV="1">
                <a:off x="-3766863" y="2418567"/>
                <a:ext cx="2739992" cy="1600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-1020573" y="2418567"/>
                <a:ext cx="0" cy="25399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Прямоугольник 74"/>
              <p:cNvSpPr/>
              <p:nvPr/>
            </p:nvSpPr>
            <p:spPr>
              <a:xfrm>
                <a:off x="-2853118" y="-20379"/>
                <a:ext cx="2913697" cy="529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Государственная корпорация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Arial" pitchFamily="34" charset="0"/>
                    <a:cs typeface="Arial" pitchFamily="34" charset="0"/>
                  </a:rPr>
                  <a:t>«Российские технологии»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8" name="Скругленный прямоугольник 77"/>
            <p:cNvSpPr/>
            <p:nvPr/>
          </p:nvSpPr>
          <p:spPr bwMode="auto">
            <a:xfrm>
              <a:off x="-109438" y="4623222"/>
              <a:ext cx="2265738" cy="14247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Численность персонала: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более 1 500 чел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Средний возраст: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44 года</a:t>
              </a:r>
              <a:endPara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Год основания: 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1936г.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Местоположение:</a:t>
              </a: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г. Рыбинск, п. Волжский</a:t>
              </a:r>
            </a:p>
          </p:txBody>
        </p:sp>
      </p:grpSp>
      <p:sp>
        <p:nvSpPr>
          <p:cNvPr id="70" name="Дуга 69"/>
          <p:cNvSpPr/>
          <p:nvPr/>
        </p:nvSpPr>
        <p:spPr>
          <a:xfrm rot="18850021">
            <a:off x="4033516" y="4152901"/>
            <a:ext cx="959746" cy="95974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3708677" y="4401530"/>
            <a:ext cx="26643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latin typeface="Arial" pitchFamily="34" charset="0"/>
                <a:cs typeface="Arial" pitchFamily="34" charset="0"/>
              </a:rPr>
              <a:t>ООО «ОДК Инжиниринг»</a:t>
            </a:r>
            <a:endParaRPr lang="en-US" sz="14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4513389" y="3892778"/>
            <a:ext cx="0" cy="253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Дуга 72"/>
          <p:cNvSpPr/>
          <p:nvPr/>
        </p:nvSpPr>
        <p:spPr>
          <a:xfrm rot="8100000">
            <a:off x="4033446" y="4075546"/>
            <a:ext cx="959746" cy="959746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4513389" y="5214471"/>
            <a:ext cx="0" cy="253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13427" y="5315625"/>
            <a:ext cx="0" cy="253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2" descr="\\gt-dc1\HOME\СДпоСО\брендбук 2021\Фирменный стиль 2020. Наша выборка\Логотип ОДК-ГТ\01_Logo-2_DO-rus-H_RGB_color-g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94" y="5722585"/>
            <a:ext cx="3272985" cy="73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19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4998" y="5111058"/>
            <a:ext cx="1070347" cy="74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19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475" y="5110681"/>
            <a:ext cx="1047614" cy="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504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6675" y="265099"/>
            <a:ext cx="9453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3600" b="1" dirty="0">
                <a:solidFill>
                  <a:srgbClr val="00007A"/>
                </a:solidFill>
              </a:rPr>
              <a:t>АО «ОДК-Газовые турбины» - </a:t>
            </a:r>
          </a:p>
          <a:p>
            <a:pPr algn="ctr" eaLnBrk="1"/>
            <a:r>
              <a:rPr lang="ru-RU" altLang="ru-RU" sz="2800" b="1" dirty="0">
                <a:solidFill>
                  <a:srgbClr val="00007A"/>
                </a:solidFill>
              </a:rPr>
              <a:t>предприятие, обеспечивающее энергобезопасность страны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756244" y="2499021"/>
            <a:ext cx="2428963" cy="4256915"/>
            <a:chOff x="3290739" y="105440"/>
            <a:chExt cx="2499235" cy="4986690"/>
          </a:xfrm>
        </p:grpSpPr>
        <p:sp>
          <p:nvSpPr>
            <p:cNvPr id="13" name="Rektangel 622"/>
            <p:cNvSpPr>
              <a:spLocks noChangeArrowheads="1"/>
            </p:cNvSpPr>
            <p:nvPr/>
          </p:nvSpPr>
          <p:spPr bwMode="auto">
            <a:xfrm>
              <a:off x="3290739" y="105440"/>
              <a:ext cx="2499235" cy="498669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457460" y="4079849"/>
              <a:ext cx="2332513" cy="695323"/>
            </a:xfrm>
            <a:prstGeom prst="rect">
              <a:avLst/>
            </a:prstGeom>
          </p:spPr>
          <p:txBody>
            <a:bodyPr wrap="square" lIns="100145" tIns="50073" rIns="100145" bIns="50073">
              <a:spAutoFit/>
            </a:bodyPr>
            <a:lstStyle/>
            <a:p>
              <a:r>
                <a:rPr lang="ru-RU" sz="1600" b="1" dirty="0">
                  <a:latin typeface="Century Gothic" pitchFamily="34" charset="0"/>
                </a:rPr>
                <a:t>энергетическое </a:t>
              </a:r>
            </a:p>
            <a:p>
              <a:r>
                <a:rPr lang="ru-RU" sz="1600" b="1" dirty="0">
                  <a:latin typeface="Century Gothic" pitchFamily="34" charset="0"/>
                </a:rPr>
                <a:t>оборудование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756423" y="2471961"/>
            <a:ext cx="2528532" cy="4256915"/>
            <a:chOff x="3657600" y="1637108"/>
            <a:chExt cx="2620963" cy="4077892"/>
          </a:xfrm>
        </p:grpSpPr>
        <p:sp>
          <p:nvSpPr>
            <p:cNvPr id="19" name="Rektangel 622"/>
            <p:cNvSpPr>
              <a:spLocks noChangeArrowheads="1"/>
            </p:cNvSpPr>
            <p:nvPr/>
          </p:nvSpPr>
          <p:spPr bwMode="auto">
            <a:xfrm>
              <a:off x="3657600" y="1637108"/>
              <a:ext cx="2620963" cy="407789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3793892" y="4913124"/>
              <a:ext cx="2223142" cy="568604"/>
            </a:xfrm>
            <a:prstGeom prst="rect">
              <a:avLst/>
            </a:prstGeom>
          </p:spPr>
          <p:txBody>
            <a:bodyPr wrap="square" lIns="100145" tIns="50073" rIns="100145" bIns="50073">
              <a:spAutoFit/>
            </a:bodyPr>
            <a:lstStyle/>
            <a:p>
              <a:r>
                <a:rPr lang="ru-RU" sz="1600" b="1" dirty="0">
                  <a:latin typeface="Century Gothic" pitchFamily="34" charset="0"/>
                </a:rPr>
                <a:t>оборудование </a:t>
              </a:r>
            </a:p>
            <a:p>
              <a:r>
                <a:rPr lang="ru-RU" sz="1600" b="1" dirty="0">
                  <a:latin typeface="Century Gothic" pitchFamily="34" charset="0"/>
                </a:rPr>
                <a:t>для АЭС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866155" y="3986608"/>
            <a:ext cx="2211300" cy="1763117"/>
          </a:xfrm>
          <a:prstGeom prst="rect">
            <a:avLst/>
          </a:prstGeom>
        </p:spPr>
        <p:txBody>
          <a:bodyPr wrap="square" lIns="100145" tIns="50073" rIns="100145" bIns="50073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- газотурбинные </a:t>
            </a:r>
          </a:p>
          <a:p>
            <a:r>
              <a:rPr lang="ru-RU" sz="1200" b="1" dirty="0">
                <a:latin typeface="Century Gothic" pitchFamily="34" charset="0"/>
              </a:rPr>
              <a:t>  электростанции</a:t>
            </a:r>
          </a:p>
          <a:p>
            <a:r>
              <a:rPr lang="ru-RU" sz="1200" b="1" dirty="0">
                <a:latin typeface="Century Gothic" pitchFamily="34" charset="0"/>
              </a:rPr>
              <a:t>- газопоршневые </a:t>
            </a:r>
          </a:p>
          <a:p>
            <a:r>
              <a:rPr lang="ru-RU" sz="1200" b="1" dirty="0">
                <a:latin typeface="Century Gothic" pitchFamily="34" charset="0"/>
              </a:rPr>
              <a:t>  установки </a:t>
            </a:r>
          </a:p>
          <a:p>
            <a:r>
              <a:rPr lang="ru-RU" sz="1200" b="1" dirty="0">
                <a:latin typeface="Century Gothic" pitchFamily="34" charset="0"/>
              </a:rPr>
              <a:t>- биогазовые установки</a:t>
            </a:r>
          </a:p>
          <a:p>
            <a:r>
              <a:rPr lang="ru-RU" sz="1200" b="1" dirty="0">
                <a:latin typeface="Century Gothic" pitchFamily="34" charset="0"/>
              </a:rPr>
              <a:t>- блочно-модульные </a:t>
            </a:r>
          </a:p>
          <a:p>
            <a:r>
              <a:rPr lang="ru-RU" sz="1200" b="1" dirty="0">
                <a:latin typeface="Century Gothic" pitchFamily="34" charset="0"/>
              </a:rPr>
              <a:t>  котельные</a:t>
            </a:r>
          </a:p>
          <a:p>
            <a:r>
              <a:rPr lang="ru-RU" sz="1200" b="1" dirty="0">
                <a:latin typeface="Century Gothic" pitchFamily="34" charset="0"/>
              </a:rPr>
              <a:t>- ПГУ и оборудование для ТЭЦ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56423" y="3931996"/>
            <a:ext cx="2528533" cy="655122"/>
          </a:xfrm>
          <a:prstGeom prst="rect">
            <a:avLst/>
          </a:prstGeom>
        </p:spPr>
        <p:txBody>
          <a:bodyPr wrap="square" lIns="100145" tIns="50073" rIns="100145" bIns="50073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- широкий перечень </a:t>
            </a:r>
          </a:p>
          <a:p>
            <a:r>
              <a:rPr lang="ru-RU" sz="1200" b="1" dirty="0">
                <a:latin typeface="Century Gothic" pitchFamily="34" charset="0"/>
              </a:rPr>
              <a:t>  нестандартизированного   </a:t>
            </a:r>
          </a:p>
          <a:p>
            <a:r>
              <a:rPr lang="ru-RU" sz="1200" b="1" dirty="0">
                <a:latin typeface="Century Gothic" pitchFamily="34" charset="0"/>
              </a:rPr>
              <a:t>  оборудования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24934" y="2419948"/>
            <a:ext cx="2646946" cy="4335988"/>
            <a:chOff x="956734" y="2379137"/>
            <a:chExt cx="2646946" cy="4283517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956734" y="2379137"/>
              <a:ext cx="2646946" cy="4283517"/>
              <a:chOff x="3074575" y="1241415"/>
              <a:chExt cx="3051588" cy="4321185"/>
            </a:xfrm>
          </p:grpSpPr>
          <p:sp>
            <p:nvSpPr>
              <p:cNvPr id="16" name="Rektangel 622"/>
              <p:cNvSpPr>
                <a:spLocks noChangeArrowheads="1"/>
              </p:cNvSpPr>
              <p:nvPr/>
            </p:nvSpPr>
            <p:spPr bwMode="auto">
              <a:xfrm>
                <a:off x="3074575" y="1241415"/>
                <a:ext cx="3051588" cy="432118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40000"/>
                      <a:lumOff val="6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40000"/>
                      <a:lumOff val="60000"/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US" sz="1400" dirty="0">
                  <a:latin typeface="Calibri" charset="0"/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101627" y="4640570"/>
                <a:ext cx="2924409" cy="598786"/>
              </a:xfrm>
              <a:prstGeom prst="rect">
                <a:avLst/>
              </a:prstGeom>
            </p:spPr>
            <p:txBody>
              <a:bodyPr wrap="square" lIns="100145" tIns="50073" rIns="100145" bIns="50073">
                <a:spAutoFit/>
              </a:bodyPr>
              <a:lstStyle/>
              <a:p>
                <a:r>
                  <a:rPr lang="ru-RU" sz="1600" b="1" dirty="0">
                    <a:latin typeface="Century Gothic" pitchFamily="34" charset="0"/>
                  </a:rPr>
                  <a:t>газоперекачивающие</a:t>
                </a:r>
              </a:p>
              <a:p>
                <a:r>
                  <a:rPr lang="ru-RU" sz="1600" b="1" dirty="0">
                    <a:latin typeface="Century Gothic" pitchFamily="34" charset="0"/>
                  </a:rPr>
                  <a:t> агрегаты</a:t>
                </a: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041400" y="3868070"/>
              <a:ext cx="2552443" cy="1763117"/>
            </a:xfrm>
            <a:prstGeom prst="rect">
              <a:avLst/>
            </a:prstGeom>
          </p:spPr>
          <p:txBody>
            <a:bodyPr wrap="square" lIns="100145" tIns="50073" rIns="100145" bIns="50073">
              <a:spAutoFit/>
            </a:bodyPr>
            <a:lstStyle/>
            <a:p>
              <a:r>
                <a:rPr lang="ru-RU" sz="1200" b="1" dirty="0">
                  <a:latin typeface="Century Gothic" pitchFamily="34" charset="0"/>
                </a:rPr>
                <a:t>- газотурбинные агрегаты</a:t>
              </a:r>
            </a:p>
            <a:p>
              <a:r>
                <a:rPr lang="ru-RU" sz="1200" b="1" dirty="0">
                  <a:latin typeface="Century Gothic" pitchFamily="34" charset="0"/>
                </a:rPr>
                <a:t>  с центробежным</a:t>
              </a:r>
            </a:p>
            <a:p>
              <a:r>
                <a:rPr lang="ru-RU" sz="1200" b="1" dirty="0">
                  <a:latin typeface="Century Gothic" pitchFamily="34" charset="0"/>
                </a:rPr>
                <a:t>  компрессором</a:t>
              </a:r>
            </a:p>
            <a:p>
              <a:r>
                <a:rPr lang="ru-RU" sz="1200" b="1" dirty="0">
                  <a:latin typeface="Century Gothic" pitchFamily="34" charset="0"/>
                </a:rPr>
                <a:t>- газотурбинные агрегаты</a:t>
              </a:r>
            </a:p>
            <a:p>
              <a:r>
                <a:rPr lang="ru-RU" sz="1200" b="1" dirty="0">
                  <a:latin typeface="Century Gothic" pitchFamily="34" charset="0"/>
                </a:rPr>
                <a:t>  с поршневым</a:t>
              </a:r>
            </a:p>
            <a:p>
              <a:r>
                <a:rPr lang="ru-RU" sz="1200" b="1" dirty="0">
                  <a:latin typeface="Century Gothic" pitchFamily="34" charset="0"/>
                </a:rPr>
                <a:t>  компрессором</a:t>
              </a:r>
            </a:p>
            <a:p>
              <a:r>
                <a:rPr lang="ru-RU" sz="1200" b="1" dirty="0">
                  <a:latin typeface="Century Gothic" pitchFamily="34" charset="0"/>
                </a:rPr>
                <a:t>- газопоршневые</a:t>
              </a:r>
            </a:p>
            <a:p>
              <a:pPr marL="100841"/>
              <a:r>
                <a:rPr lang="ru-RU" sz="1200" b="1" dirty="0">
                  <a:latin typeface="Century Gothic" pitchFamily="34" charset="0"/>
                </a:rPr>
                <a:t>компрессорные установки</a:t>
              </a:r>
            </a:p>
            <a:p>
              <a:endParaRPr lang="ru-RU" sz="1200" b="1" dirty="0">
                <a:latin typeface="Century Gothic" pitchFamily="34" charset="0"/>
              </a:endParaRPr>
            </a:p>
          </p:txBody>
        </p:sp>
        <p:pic>
          <p:nvPicPr>
            <p:cNvPr id="24" name="Picture 3" descr="\\gt-dc1\HOME\СКДпоЭП\ОПР\УПРАВЛЕНИЕ МАРКЕТИНГА\003_ФОТО\ВВЕДЕННЫЕ ОБЪЕКТЫ\Лялинская 2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9776" y="2392343"/>
              <a:ext cx="1940799" cy="136565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4" descr="\\gt-dc1\HOME\СКДпоЭП\ОПР\УПРАВЛЕНИЕ МАРКЕТИНГА\003_ФОТО\ВВЕДЕННЫЕ ОБЪЕКТЫ\ГТЭС-12, г. Рыбинск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18278" y="2471961"/>
            <a:ext cx="2116034" cy="14244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8727" y="2471961"/>
            <a:ext cx="2023924" cy="142414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0867" y="1443335"/>
            <a:ext cx="9448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7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Поставщик высокоэффективного наземного энергетического оборудования</a:t>
            </a:r>
          </a:p>
        </p:txBody>
      </p:sp>
    </p:spTree>
    <p:extLst>
      <p:ext uri="{BB962C8B-B14F-4D97-AF65-F5344CB8AC3E}">
        <p14:creationId xmlns:p14="http://schemas.microsoft.com/office/powerpoint/2010/main" val="11812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3866155" y="3986608"/>
            <a:ext cx="2211300" cy="1763117"/>
          </a:xfrm>
          <a:prstGeom prst="rect">
            <a:avLst/>
          </a:prstGeom>
        </p:spPr>
        <p:txBody>
          <a:bodyPr wrap="square" lIns="100145" tIns="50073" rIns="100145" bIns="50073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газотурбинные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  электростанции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газопоршневые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  установки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биогазовые установки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блочно-модульные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  котельные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ПГУ и оборудование для ТЭЦ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56423" y="3931996"/>
            <a:ext cx="2528533" cy="655122"/>
          </a:xfrm>
          <a:prstGeom prst="rect">
            <a:avLst/>
          </a:prstGeom>
        </p:spPr>
        <p:txBody>
          <a:bodyPr wrap="square" lIns="100145" tIns="50073" rIns="100145" bIns="50073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- широкий перечень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  нестандартизированного   </a:t>
            </a:r>
          </a:p>
          <a:p>
            <a:r>
              <a:rPr lang="ru-RU" sz="1200" b="1" dirty="0">
                <a:solidFill>
                  <a:schemeClr val="bg1"/>
                </a:solidFill>
                <a:latin typeface="Century Gothic" pitchFamily="34" charset="0"/>
              </a:rPr>
              <a:t>  оборудования </a:t>
            </a:r>
          </a:p>
        </p:txBody>
      </p:sp>
      <p:sp>
        <p:nvSpPr>
          <p:cNvPr id="27" name="Объект 265"/>
          <p:cNvSpPr txBox="1">
            <a:spLocks/>
          </p:cNvSpPr>
          <p:nvPr/>
        </p:nvSpPr>
        <p:spPr>
          <a:xfrm>
            <a:off x="325133" y="583392"/>
            <a:ext cx="9302816" cy="954098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91431" rtlCol="0" anchor="b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lang="ru-RU" sz="1600" b="1" kern="1200" dirty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0" dirty="0">
                <a:solidFill>
                  <a:srgbClr val="00007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Объем поставок АО «ОДК – Газовые турбины» составляет </a:t>
            </a:r>
            <a:r>
              <a:rPr lang="ru-RU" sz="2800" dirty="0">
                <a:solidFill>
                  <a:srgbClr val="00007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более 12%</a:t>
            </a:r>
            <a:r>
              <a:rPr lang="ru-RU" sz="2800" b="0" dirty="0">
                <a:solidFill>
                  <a:srgbClr val="00007A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t> от общего объема российского рынка</a:t>
            </a:r>
          </a:p>
        </p:txBody>
      </p:sp>
      <p:pic>
        <p:nvPicPr>
          <p:cNvPr id="30" name="Рисунок 19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9" y="1684803"/>
            <a:ext cx="2168498" cy="15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19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8383" y="1684803"/>
            <a:ext cx="2474291" cy="15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19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199" y="1684803"/>
            <a:ext cx="2168499" cy="151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378" y="2628208"/>
            <a:ext cx="7934686" cy="422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06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97933" y="355599"/>
            <a:ext cx="5317067" cy="84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ctr" eaLnBrk="1"/>
            <a:r>
              <a:rPr lang="ru-RU" altLang="ru-RU" sz="2800" b="1" dirty="0">
                <a:solidFill>
                  <a:srgbClr val="00007A"/>
                </a:solidFill>
              </a:rPr>
              <a:t>Потребность в специалистах СПО</a:t>
            </a:r>
            <a:endParaRPr lang="ru-RU" altLang="ru-RU" sz="2000" b="1" dirty="0">
              <a:solidFill>
                <a:srgbClr val="00007A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64031"/>
              </p:ext>
            </p:extLst>
          </p:nvPr>
        </p:nvGraphicFramePr>
        <p:xfrm>
          <a:off x="279398" y="1204895"/>
          <a:ext cx="9491134" cy="4352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8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7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Разряд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2023г.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2024г.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Потребность </a:t>
                      </a:r>
                    </a:p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 механосборочных работ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Слесарь-электромонтажник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Оператор станков с программным управлением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Токарь-универсал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Электросварщик ручной сварки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2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Электрогазосварщик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73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Контролер станочных и слесарных работ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6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Дефектоскопист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66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Электромонтер по ремонту и обслуживанию электрооборудования (по отраслям)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955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Фрезеровщик-универсал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25" marR="2725" marT="27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6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2437" y="400565"/>
            <a:ext cx="9453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800" b="1" dirty="0">
                <a:solidFill>
                  <a:srgbClr val="00007A"/>
                </a:solidFill>
              </a:rPr>
              <a:t>Практика студентов СПО</a:t>
            </a:r>
          </a:p>
        </p:txBody>
      </p:sp>
      <p:sp>
        <p:nvSpPr>
          <p:cNvPr id="15" name="Скругленный прямоугольник 7"/>
          <p:cNvSpPr>
            <a:spLocks noChangeArrowheads="1"/>
          </p:cNvSpPr>
          <p:nvPr/>
        </p:nvSpPr>
        <p:spPr bwMode="auto">
          <a:xfrm>
            <a:off x="452437" y="955766"/>
            <a:ext cx="7040563" cy="112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buFontTx/>
              <a:buAutoNum type="arabicPeriod"/>
            </a:pPr>
            <a:r>
              <a:rPr lang="ru-RU" altLang="ru-RU" sz="2000" dirty="0"/>
              <a:t>Учебная (ознакомительная).</a:t>
            </a:r>
          </a:p>
          <a:p>
            <a:pPr eaLnBrk="1">
              <a:buFontTx/>
              <a:buAutoNum type="arabicPeriod"/>
            </a:pPr>
            <a:r>
              <a:rPr lang="ru-RU" altLang="ru-RU" sz="2000" dirty="0"/>
              <a:t>Производственная.</a:t>
            </a:r>
          </a:p>
          <a:p>
            <a:pPr eaLnBrk="1">
              <a:buFontTx/>
              <a:buAutoNum type="arabicPeriod"/>
            </a:pPr>
            <a:r>
              <a:rPr lang="ru-RU" altLang="ru-RU" sz="2000" dirty="0"/>
              <a:t>Преддипломная.</a:t>
            </a:r>
          </a:p>
        </p:txBody>
      </p:sp>
      <p:sp>
        <p:nvSpPr>
          <p:cNvPr id="17" name="Скругленный прямоугольник 7"/>
          <p:cNvSpPr>
            <a:spLocks noChangeArrowheads="1"/>
          </p:cNvSpPr>
          <p:nvPr/>
        </p:nvSpPr>
        <p:spPr bwMode="auto">
          <a:xfrm>
            <a:off x="194732" y="3643657"/>
            <a:ext cx="9711266" cy="7831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marL="0" indent="0" eaLnBrk="1"/>
            <a:r>
              <a:rPr lang="ru-RU" altLang="ru-RU" sz="2000" dirty="0"/>
              <a:t>В начале учебного года организуются экскурсии на предприятие для ознакомления.</a:t>
            </a:r>
          </a:p>
          <a:p>
            <a:pPr marL="0" indent="0" eaLnBrk="1"/>
            <a:r>
              <a:rPr lang="ru-RU" altLang="ru-RU" sz="2000" dirty="0"/>
              <a:t>С 3 курса практикуется работа по совместительству.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22087" r="29702" b="7662"/>
          <a:stretch/>
        </p:blipFill>
        <p:spPr bwMode="auto">
          <a:xfrm>
            <a:off x="304799" y="4417514"/>
            <a:ext cx="2700868" cy="23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2" t="6984" r="17898" b="12347"/>
          <a:stretch/>
        </p:blipFill>
        <p:spPr bwMode="auto">
          <a:xfrm rot="10800000">
            <a:off x="3191003" y="4426851"/>
            <a:ext cx="3429929" cy="236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t="22532" r="31256" b="6392"/>
          <a:stretch/>
        </p:blipFill>
        <p:spPr bwMode="auto">
          <a:xfrm>
            <a:off x="6776593" y="4426850"/>
            <a:ext cx="3027805" cy="234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Скругленный прямоугольник 7"/>
          <p:cNvSpPr>
            <a:spLocks noChangeArrowheads="1"/>
          </p:cNvSpPr>
          <p:nvPr/>
        </p:nvSpPr>
        <p:spPr bwMode="auto">
          <a:xfrm>
            <a:off x="452438" y="2577490"/>
            <a:ext cx="6897931" cy="11237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>
              <a:buFontTx/>
              <a:buAutoNum type="arabicPeriod"/>
            </a:pPr>
            <a:r>
              <a:rPr lang="ru-RU" altLang="ru-RU" sz="2000" dirty="0"/>
              <a:t>Рыбинский промышленно-экономический колледж</a:t>
            </a:r>
          </a:p>
          <a:p>
            <a:pPr>
              <a:buFontTx/>
              <a:buAutoNum type="arabicPeriod"/>
            </a:pPr>
            <a:r>
              <a:rPr lang="ru-RU" altLang="ru-RU" sz="2000" dirty="0"/>
              <a:t>Рыбинский промышленно-педагогический колледж</a:t>
            </a:r>
          </a:p>
          <a:p>
            <a:pPr eaLnBrk="1">
              <a:buFontTx/>
              <a:buAutoNum type="arabicPeriod"/>
            </a:pPr>
            <a:r>
              <a:rPr lang="ru-RU" altLang="ru-RU" sz="2000" dirty="0"/>
              <a:t>Авиационный колледж РГАТУ им. П.А. Соловьева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52435" y="2116772"/>
            <a:ext cx="9453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b="1" dirty="0">
                <a:solidFill>
                  <a:srgbClr val="00007A"/>
                </a:solidFill>
              </a:rPr>
              <a:t>Основные СПО по взаимодействию </a:t>
            </a:r>
            <a:r>
              <a:rPr lang="ru-RU" altLang="ru-RU" sz="2400" dirty="0">
                <a:solidFill>
                  <a:srgbClr val="00007A"/>
                </a:solidFill>
              </a:rPr>
              <a:t>(на настоящее время)</a:t>
            </a:r>
          </a:p>
        </p:txBody>
      </p:sp>
    </p:spTree>
    <p:extLst>
      <p:ext uri="{BB962C8B-B14F-4D97-AF65-F5344CB8AC3E}">
        <p14:creationId xmlns:p14="http://schemas.microsoft.com/office/powerpoint/2010/main" val="6531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7"/>
          <p:cNvSpPr>
            <a:spLocks noChangeArrowheads="1"/>
          </p:cNvSpPr>
          <p:nvPr/>
        </p:nvSpPr>
        <p:spPr bwMode="auto">
          <a:xfrm>
            <a:off x="61546" y="1250027"/>
            <a:ext cx="6224954" cy="48694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 eaLnBrk="1">
              <a:buFontTx/>
              <a:buAutoNum type="arabicPeriod"/>
            </a:pPr>
            <a:r>
              <a:rPr lang="ru-RU" altLang="ru-RU" sz="2000" dirty="0"/>
              <a:t>Прием студентов на практику осуществляется по письму учебного заведения на директора по персоналу и на основании двухстороннего договора между АО «ОДК-ГТ» и учебным заведением по востребованным специальностям.</a:t>
            </a:r>
          </a:p>
          <a:p>
            <a:pPr algn="just" eaLnBrk="1">
              <a:buFontTx/>
              <a:buAutoNum type="arabicPeriod"/>
            </a:pPr>
            <a:r>
              <a:rPr lang="ru-RU" altLang="ru-RU" sz="2000" dirty="0"/>
              <a:t>Вся практика оформляется с официальным трудоустройством.</a:t>
            </a:r>
          </a:p>
          <a:p>
            <a:pPr algn="just" eaLnBrk="1">
              <a:buFontTx/>
              <a:buAutoNum type="arabicPeriod"/>
            </a:pPr>
            <a:r>
              <a:rPr lang="ru-RU" altLang="ru-RU" sz="2000" dirty="0"/>
              <a:t>Трудоустройство на условиях рабочего времени в зависимости от возраста студентов (статьи 92 и 94 ТК РФ).</a:t>
            </a:r>
          </a:p>
          <a:p>
            <a:pPr algn="just" eaLnBrk="1">
              <a:buFontTx/>
              <a:buAutoNum type="arabicPeriod"/>
            </a:pPr>
            <a:r>
              <a:rPr lang="ru-RU" altLang="ru-RU" sz="2000" dirty="0"/>
              <a:t>Оплата: МРОТ в месяц с учетом полностью отработанной месячной нормы.</a:t>
            </a:r>
          </a:p>
          <a:p>
            <a:pPr algn="just" eaLnBrk="1">
              <a:buFontTx/>
              <a:buAutoNum type="arabicPeriod"/>
            </a:pPr>
            <a:r>
              <a:rPr lang="ru-RU" altLang="ru-RU" sz="2000" dirty="0"/>
              <a:t>Закрепленный опытный наставник.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2437" y="462109"/>
            <a:ext cx="9453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800" b="1" dirty="0">
                <a:solidFill>
                  <a:srgbClr val="00007A"/>
                </a:solidFill>
              </a:rPr>
              <a:t>Условия прохождения практики студентов СПО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7" t="6040" r="34523" b="9245"/>
          <a:stretch/>
        </p:blipFill>
        <p:spPr bwMode="auto">
          <a:xfrm>
            <a:off x="6286500" y="1452174"/>
            <a:ext cx="3482891" cy="483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9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7"/>
          <p:cNvSpPr>
            <a:spLocks noChangeArrowheads="1"/>
          </p:cNvSpPr>
          <p:nvPr/>
        </p:nvSpPr>
        <p:spPr bwMode="auto">
          <a:xfrm>
            <a:off x="-2" y="837613"/>
            <a:ext cx="9558867" cy="53461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5720" rIns="45720" anchor="ctr">
            <a:spAutoFit/>
          </a:bodyPr>
          <a:lstStyle>
            <a:lvl1pPr marL="457200" indent="-4572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algn="just" eaLnBrk="1">
              <a:buFontTx/>
              <a:buAutoNum type="arabicPeriod"/>
            </a:pPr>
            <a:r>
              <a:rPr lang="ru-RU" altLang="ru-RU" sz="2800" dirty="0"/>
              <a:t>Гарантированное трудоустройство выпускников СПО, прошедших практику на предприятии с положительной характеристикой от наставника.</a:t>
            </a:r>
          </a:p>
          <a:p>
            <a:pPr algn="just" eaLnBrk="1">
              <a:buFontTx/>
              <a:buAutoNum type="arabicPeriod"/>
            </a:pPr>
            <a:r>
              <a:rPr lang="ru-RU" altLang="ru-RU" sz="2800" dirty="0"/>
              <a:t>Закрепление наставника на время адаптационного периода.</a:t>
            </a:r>
          </a:p>
          <a:p>
            <a:pPr algn="just" eaLnBrk="1">
              <a:buFontTx/>
              <a:buAutoNum type="arabicPeriod"/>
            </a:pPr>
            <a:r>
              <a:rPr lang="ru-RU" altLang="ru-RU" sz="2800" dirty="0"/>
              <a:t>Возможность повышения разряда через год при успешном овладении навыками.</a:t>
            </a:r>
          </a:p>
          <a:p>
            <a:pPr algn="just" eaLnBrk="1">
              <a:buFontTx/>
              <a:buAutoNum type="arabicPeriod"/>
            </a:pPr>
            <a:r>
              <a:rPr lang="ru-RU" altLang="ru-RU" sz="2800" dirty="0"/>
              <a:t>Возможность обучения через учебный центр                     АО «ОДК-ГТ» на вторую и более рабочую профессию.</a:t>
            </a:r>
          </a:p>
          <a:p>
            <a:pPr algn="just" eaLnBrk="1">
              <a:buFontTx/>
              <a:buAutoNum type="arabicPeriod"/>
            </a:pPr>
            <a:r>
              <a:rPr lang="ru-RU" altLang="ru-RU" sz="2800" dirty="0"/>
              <a:t>Возможность пользоваться «бонусами» социальной политики.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52437" y="400565"/>
            <a:ext cx="9453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800" b="1" dirty="0">
                <a:solidFill>
                  <a:srgbClr val="00007A"/>
                </a:solidFill>
              </a:rPr>
              <a:t>Трудоустройство выпускников СПО</a:t>
            </a:r>
          </a:p>
        </p:txBody>
      </p:sp>
    </p:spTree>
    <p:extLst>
      <p:ext uri="{BB962C8B-B14F-4D97-AF65-F5344CB8AC3E}">
        <p14:creationId xmlns:p14="http://schemas.microsoft.com/office/powerpoint/2010/main" val="8409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15463"/>
              </p:ext>
            </p:extLst>
          </p:nvPr>
        </p:nvGraphicFramePr>
        <p:xfrm>
          <a:off x="168803" y="1509739"/>
          <a:ext cx="9404350" cy="1651635"/>
        </p:xfrm>
        <a:graphic>
          <a:graphicData uri="http://schemas.openxmlformats.org/drawingml/2006/table">
            <a:tbl>
              <a:tblPr/>
              <a:tblGrid>
                <a:gridCol w="85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9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Компенсационные выплаты молодым специалистам после учебы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0404C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23 000 руб.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Компенсационные выплаты работникам при возвращении на работу по окончании срочной службы в ВС РФ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10 000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4" descr="Text Box 4"/>
          <p:cNvSpPr txBox="1">
            <a:spLocks/>
          </p:cNvSpPr>
          <p:nvPr/>
        </p:nvSpPr>
        <p:spPr bwMode="auto">
          <a:xfrm>
            <a:off x="521229" y="960730"/>
            <a:ext cx="950118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 anchor="ctr">
            <a:spAutoFit/>
          </a:bodyPr>
          <a:lstStyle>
            <a:lvl1pPr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Компенсационные выплаты для привлечения молодых специалистов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58507"/>
              </p:ext>
            </p:extLst>
          </p:nvPr>
        </p:nvGraphicFramePr>
        <p:xfrm>
          <a:off x="165100" y="3993118"/>
          <a:ext cx="9404350" cy="1651739"/>
        </p:xfrm>
        <a:graphic>
          <a:graphicData uri="http://schemas.openxmlformats.org/drawingml/2006/table">
            <a:tbl>
              <a:tblPr/>
              <a:tblGrid>
                <a:gridCol w="85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7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8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№ п/п</a:t>
                      </a: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Наименование</a:t>
                      </a: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Содержание программы</a:t>
                      </a: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9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1</a:t>
                      </a:r>
                    </a:p>
                  </a:txBody>
                  <a:tcPr marT="45746" marB="457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 % по ипотечным кредитам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 до 66% от стоимости процентов ипотечного кредита</a:t>
                      </a:r>
                    </a:p>
                  </a:txBody>
                  <a:tcPr marT="45746" marB="457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2</a:t>
                      </a:r>
                    </a:p>
                  </a:txBody>
                  <a:tcPr marT="45746" marB="457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Компенсация за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найм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 жилья иногородним работникам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  <a:sym typeface="Calibri" pitchFamily="34" charset="0"/>
                      </a:endParaRPr>
                    </a:p>
                  </a:txBody>
                  <a:tcPr marT="45746" marB="4574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1000"/>
                        </a:spcBef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SzPct val="100000"/>
                        <a:buFont typeface="Arial" pitchFamily="34" charset="0"/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  <a:sym typeface="Calibri" pitchFamily="34" charset="0"/>
                        </a:rPr>
                        <a:t> до 8 000 руб. в месяц</a:t>
                      </a:r>
                    </a:p>
                  </a:txBody>
                  <a:tcPr marT="45746" marB="4574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 Box 4" descr="Text Box 4"/>
          <p:cNvSpPr txBox="1">
            <a:spLocks/>
          </p:cNvSpPr>
          <p:nvPr/>
        </p:nvSpPr>
        <p:spPr bwMode="auto">
          <a:xfrm>
            <a:off x="631297" y="3436965"/>
            <a:ext cx="31369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7419" tIns="37419" rIns="37419" bIns="37419" anchor="ctr">
            <a:spAutoFit/>
          </a:bodyPr>
          <a:lstStyle>
            <a:lvl1pPr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67310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673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dirty="0">
                <a:solidFill>
                  <a:srgbClr val="04315F"/>
                </a:solidFill>
              </a:rPr>
              <a:t>Жилищная программа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78366" y="537394"/>
            <a:ext cx="8785225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09" tIns="45609" rIns="45609" bIns="45609"/>
          <a:lstStyle>
            <a:lvl1pPr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1pPr>
            <a:lvl2pPr marL="742950" indent="-28575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2pPr>
            <a:lvl3pPr marL="11430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3pPr>
            <a:lvl4pPr marL="16002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4pPr>
            <a:lvl5pPr marL="2057400" indent="-228600" defTabSz="958850"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defRPr>
            </a:lvl9pPr>
          </a:lstStyle>
          <a:p>
            <a:pPr eaLnBrk="1"/>
            <a:r>
              <a:rPr lang="ru-RU" altLang="ru-RU" sz="2400" b="1" dirty="0">
                <a:solidFill>
                  <a:srgbClr val="04315F"/>
                </a:solidFill>
              </a:rPr>
              <a:t>Социальная поддержка при трудоустройстве</a:t>
            </a:r>
          </a:p>
        </p:txBody>
      </p:sp>
    </p:spTree>
    <p:extLst>
      <p:ext uri="{BB962C8B-B14F-4D97-AF65-F5344CB8AC3E}">
        <p14:creationId xmlns:p14="http://schemas.microsoft.com/office/powerpoint/2010/main" val="5224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FFFFFF"/>
      </a:accent3>
      <a:accent4>
        <a:srgbClr val="000000"/>
      </a:accent4>
      <a:accent5>
        <a:srgbClr val="AACEFF"/>
      </a:accent5>
      <a:accent6>
        <a:srgbClr val="13D1B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302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707070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430213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Neue" charset="0"/>
            <a:ea typeface="Helvetica Neue" charset="0"/>
            <a:cs typeface="Helvetica Neue" charset="0"/>
            <a:sym typeface="Helvetica Neue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999</Words>
  <Application>Microsoft Office PowerPoint</Application>
  <PresentationFormat>Лист A4 (210x297 мм)</PresentationFormat>
  <Paragraphs>258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Helvetica Neue</vt:lpstr>
      <vt:lpstr>Helvetica Neue Light</vt:lpstr>
      <vt:lpstr>Helvetica Neue Medium</vt:lpstr>
      <vt:lpstr>Times New Roman</vt:lpstr>
      <vt:lpstr>White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Мучник Елизавета Дмитриевна</dc:creator>
  <cp:lastModifiedBy>Elena</cp:lastModifiedBy>
  <cp:revision>119</cp:revision>
  <cp:lastPrinted>2023-08-23T05:20:21Z</cp:lastPrinted>
  <dcterms:created xsi:type="dcterms:W3CDTF">2023-07-19T11:48:43Z</dcterms:created>
  <dcterms:modified xsi:type="dcterms:W3CDTF">2023-09-28T11:42:58Z</dcterms:modified>
</cp:coreProperties>
</file>