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A09C82-EC73-43D3-8DDE-AE09F4372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669342-0DCA-48EC-940C-46A0B0D8F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9C1DD2-20C3-4AFE-8504-F8210130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EC4487-5B17-4E0F-B9EF-A1C34F54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F99598-86E4-49E6-9083-BA47DBD5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7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8CAE6-45E3-4F7D-B1BF-B30C05F0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F13D1F2-B025-4B4E-90A2-8C31989F1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417D04-C7EF-4BB2-86D2-E69E583A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86DE09-928D-4B1B-BEBC-915AB82F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CF987D-9314-43FF-922C-456F469F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2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2F02C76-B108-4022-A38D-88F90EC38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54E878-6BF8-4424-B2F3-F990313EB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9D20AE-CBA1-4E0C-8A64-F43854C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CC62F9-7247-42B9-9C98-A399D3B5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A73AB5-1F7C-4AEA-A6F1-91605D70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592F16-A40A-4BD3-B8AE-245AD789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FCBBB-34AF-432A-A4DB-6863B59EA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66D6C8-1BDB-4186-9082-55284D12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16C2D6-C9DF-436D-A493-A6FA1F1B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D2A9B8-9C99-48A2-BE6C-13B21BE6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8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824FF-467A-4A03-B9E7-D264F540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DC5D29-A301-444D-AC0C-B0ED408D5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E3767A-FBEE-45BE-BBED-5E7AC69C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D4B028-132B-458B-8BB5-7526026D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A5C71B-2E5F-4A5D-9CD1-48CCF8FB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2993D9-C57B-4E94-9791-5DFE4E5A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680F87-2EC6-465A-9E42-05342A2B9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8F5A97-7333-437A-B703-58F3AB33E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6DC4F8-69DB-4211-83F9-D1CFB57F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5B3DC3-13D3-4896-8B31-4574431A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6A62E1-0326-484B-8687-0E2402EF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3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8A1BF1-A376-4467-B966-F51EE6E3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F8DF88-D770-49D8-9CD7-274CB45CC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8512DB-F79B-4B70-A971-0DF05262D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B70989C-6704-4CB1-92C6-851ED5289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9D75C19-0BD2-4BD6-98A1-3F9E37C77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B5CFEC5-E3CE-4C9B-9CAD-EA10B1F6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0CCE880-3C42-4990-8161-26B07392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ACDB3B9-FECD-4FD3-9351-621B25F7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DD6785-2F53-42B3-8BD1-30E59746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A199115-5871-4035-A032-7B0FE4E0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525D76B-2554-4D81-B7FB-0B943E83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6813C71-C46B-4FFF-9673-30F5C450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1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664AE76-1B44-4626-9E93-7EEDECCA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CB66A55-8456-4A73-A9E6-7BDA48D6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054535-01F3-4042-BF70-D63846BB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5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9CA080-4818-49C8-B116-83710110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788EC8-E6D6-441F-AE9C-19525556A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03A260-B27E-46E1-A4D1-81574A1DF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08F249-7DE2-4564-AA19-DCEEBDF3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6135D0-A869-488D-8A2F-1796DF0A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26FE4-D10E-41AB-B661-60096AB4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9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AA0B7F-EBFA-4503-B4A6-611A6D55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C03D536-0A60-42CA-BBE2-92B8BC3A2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E767F2F-20C3-4F6E-992A-0AA62E90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F87DBC-D61E-4BDD-841B-72031C1C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96F970-0E8D-436D-9F7D-140C2C3F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EC85CD-8E77-49CF-95FC-8293FEB9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2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63878C-E230-4F77-B82F-2EB13D00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886DA7-BC2F-46A4-9A82-041C1FE25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793855-DF36-428B-8429-1B6B67C89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BA6C-7DF1-4DCC-A920-54AE7B378DC0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8E5F62-1C61-40A8-A0B5-EC2C072FF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741761-776F-4B05-840D-D45C4D02D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D904-AFB7-46B6-BC6D-19930B46B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3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o54-eskorobogatko\Desktop\ROSEL_LOGO2_1902-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2144629" y="524786"/>
            <a:ext cx="978861" cy="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65" y="1311965"/>
            <a:ext cx="9695699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3" y="2977088"/>
            <a:ext cx="5943081" cy="111353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EC16E-8EEA-4550-89EF-0A28A1488D1F}"/>
              </a:ext>
            </a:extLst>
          </p:cNvPr>
          <p:cNvSpPr/>
          <p:nvPr/>
        </p:nvSpPr>
        <p:spPr>
          <a:xfrm>
            <a:off x="781050" y="6333214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4C8FF64-E79F-461B-8435-8B5F4012D12B}"/>
              </a:ext>
            </a:extLst>
          </p:cNvPr>
          <p:cNvSpPr/>
          <p:nvPr/>
        </p:nvSpPr>
        <p:spPr>
          <a:xfrm>
            <a:off x="764314" y="1087294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6FF8EC-7FB1-4205-9009-583BC796B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4" y="550356"/>
            <a:ext cx="1289128" cy="3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8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A804862-6686-4B20-8982-E33E0B0E483B}"/>
              </a:ext>
            </a:extLst>
          </p:cNvPr>
          <p:cNvSpPr/>
          <p:nvPr/>
        </p:nvSpPr>
        <p:spPr>
          <a:xfrm>
            <a:off x="0" y="3286125"/>
            <a:ext cx="8772808" cy="2643895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9" tIns="45657" rIns="91319" bIns="45657" rtlCol="0" anchor="ctr"/>
          <a:lstStyle/>
          <a:p>
            <a:pPr algn="ctr">
              <a:lnSpc>
                <a:spcPts val="1000"/>
              </a:lnSpc>
            </a:pPr>
            <a:endParaRPr lang="ru-RU" sz="1200" dirty="0">
              <a:solidFill>
                <a:srgbClr val="2D2E3B"/>
              </a:solidFill>
              <a:latin typeface="Circe" panose="020B0502020203020203" pitchFamily="34" charset="-52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23B1F78F-15F7-4C23-AE4B-A7DC9E70A34E}"/>
              </a:ext>
            </a:extLst>
          </p:cNvPr>
          <p:cNvSpPr txBox="1">
            <a:spLocks/>
          </p:cNvSpPr>
          <p:nvPr/>
        </p:nvSpPr>
        <p:spPr>
          <a:xfrm>
            <a:off x="781050" y="3392748"/>
            <a:ext cx="7668774" cy="2430647"/>
          </a:xfrm>
          <a:prstGeom prst="rect">
            <a:avLst/>
          </a:prstGeom>
        </p:spPr>
        <p:txBody>
          <a:bodyPr vert="horz" lIns="91319" tIns="45657" rIns="91319" bIns="45657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416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Рыбинский завод приборостроения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4169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152907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Ярославская область, гор. Рыбинск,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Проспект 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Серова, дом 89 Телефон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416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трудоустройства:</a:t>
            </a:r>
          </a:p>
          <a:p>
            <a:pPr defTabSz="994169">
              <a:lnSpc>
                <a:spcPct val="100000"/>
              </a:lnSpc>
              <a:spcBef>
                <a:spcPts val="600"/>
              </a:spcBef>
              <a:buClrTx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(4855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55-02-98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ok@rzp.su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416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 прохождения практики или заключения целевых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договоров: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(4855)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59-24-96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n.roitman@rzp.su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spcBef>
                <a:spcPts val="600"/>
              </a:spcBef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o54-eskorobogatko\Desktop\ROSEL_LOGO2_1902-2.png">
            <a:extLst>
              <a:ext uri="{FF2B5EF4-FFF2-40B4-BE49-F238E27FC236}">
                <a16:creationId xmlns:a16="http://schemas.microsoft.com/office/drawing/2014/main" xmlns="" id="{97625D64-2BEC-44EB-9CAE-CE10E95A8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605782" y="524786"/>
            <a:ext cx="978861" cy="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B34853-59A0-41FB-A602-B643DD68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52" y="570609"/>
            <a:ext cx="1709469" cy="32029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D83F697-7122-4FA1-8108-B9E83186479F}"/>
              </a:ext>
            </a:extLst>
          </p:cNvPr>
          <p:cNvSpPr/>
          <p:nvPr/>
        </p:nvSpPr>
        <p:spPr>
          <a:xfrm>
            <a:off x="781050" y="6753023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365613E-996B-4B17-ADEF-2D0C18632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1" y="570608"/>
            <a:ext cx="1218234" cy="3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6738F56-55C7-4910-B03B-997EEB496765}"/>
              </a:ext>
            </a:extLst>
          </p:cNvPr>
          <p:cNvSpPr/>
          <p:nvPr/>
        </p:nvSpPr>
        <p:spPr>
          <a:xfrm rot="5400000">
            <a:off x="3379973" y="-639545"/>
            <a:ext cx="764803" cy="59626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pic>
        <p:nvPicPr>
          <p:cNvPr id="4" name="Picture 4" descr="E:\Губернатору\01.JPG">
            <a:extLst>
              <a:ext uri="{FF2B5EF4-FFF2-40B4-BE49-F238E27FC236}">
                <a16:creationId xmlns:a16="http://schemas.microsoft.com/office/drawing/2014/main" xmlns="" id="{2D818371-7309-4F60-802B-7298C618C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r="6335"/>
          <a:stretch/>
        </p:blipFill>
        <p:spPr bwMode="auto">
          <a:xfrm>
            <a:off x="7127052" y="2041224"/>
            <a:ext cx="5064948" cy="38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29C6B78-0EA2-4A91-95F1-4AFAE307A56B}"/>
              </a:ext>
            </a:extLst>
          </p:cNvPr>
          <p:cNvSpPr/>
          <p:nvPr/>
        </p:nvSpPr>
        <p:spPr>
          <a:xfrm>
            <a:off x="781049" y="2774982"/>
            <a:ext cx="6318997" cy="197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«Рыбинский завод приборостроения» - лидер машиностроительной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отрасли по производству бортовой радиоэлектронной аппаратуры для  самолётов и вертолётов.  Входит в контур управления АО «Концерн «Вега» Холдинга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Росэлектроника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Ростех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D05C780-74DF-4646-B3CA-CE137CFF8729}"/>
              </a:ext>
            </a:extLst>
          </p:cNvPr>
          <p:cNvSpPr/>
          <p:nvPr/>
        </p:nvSpPr>
        <p:spPr>
          <a:xfrm>
            <a:off x="781049" y="4927378"/>
            <a:ext cx="11006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АО «РЗП»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предприятие для тех, кто ценит стабильность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компания с продуманной социальной политикой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 сильной корпоративной культурой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5C1CE82-58E9-41C1-9A22-B27B9F298F04}"/>
              </a:ext>
            </a:extLst>
          </p:cNvPr>
          <p:cNvSpPr txBox="1">
            <a:spLocks/>
          </p:cNvSpPr>
          <p:nvPr/>
        </p:nvSpPr>
        <p:spPr>
          <a:xfrm>
            <a:off x="788243" y="2128004"/>
            <a:ext cx="8610600" cy="611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Рыбинский</a:t>
            </a:r>
          </a:p>
          <a:p>
            <a:pPr algn="l"/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 приборостроения</a:t>
            </a:r>
          </a:p>
        </p:txBody>
      </p:sp>
      <p:pic>
        <p:nvPicPr>
          <p:cNvPr id="9" name="Picture 2" descr="C:\Users\o54-eskorobogatko\Desktop\ROSEL_LOGO2_1902-2.png">
            <a:extLst>
              <a:ext uri="{FF2B5EF4-FFF2-40B4-BE49-F238E27FC236}">
                <a16:creationId xmlns:a16="http://schemas.microsoft.com/office/drawing/2014/main" xmlns="" id="{E9D44828-C51E-4109-8A84-D407E7A4D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605782" y="524786"/>
            <a:ext cx="978861" cy="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6950AB-58E6-44E0-8D48-341E8F678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52" y="570609"/>
            <a:ext cx="1709469" cy="3202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FC7D1E2-3910-4FAD-887C-945C3E6BF796}"/>
              </a:ext>
            </a:extLst>
          </p:cNvPr>
          <p:cNvSpPr/>
          <p:nvPr/>
        </p:nvSpPr>
        <p:spPr>
          <a:xfrm>
            <a:off x="11436647" y="366184"/>
            <a:ext cx="643467" cy="643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1026495-DE4C-4E9D-992E-2CDA682CE6D1}"/>
              </a:ext>
            </a:extLst>
          </p:cNvPr>
          <p:cNvSpPr/>
          <p:nvPr/>
        </p:nvSpPr>
        <p:spPr>
          <a:xfrm>
            <a:off x="781050" y="6769351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2BC2C20-93CF-48E3-86D9-D08D990B5AF5}"/>
              </a:ext>
            </a:extLst>
          </p:cNvPr>
          <p:cNvSpPr/>
          <p:nvPr/>
        </p:nvSpPr>
        <p:spPr>
          <a:xfrm>
            <a:off x="781050" y="1263807"/>
            <a:ext cx="11410950" cy="565568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AFB555A-E454-47EB-B3B8-08329F78B1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/>
          <a:stretch/>
        </p:blipFill>
        <p:spPr>
          <a:xfrm rot="10800000">
            <a:off x="7100046" y="5916390"/>
            <a:ext cx="5091954" cy="7863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B5527D0-6CD0-4A77-A817-FCC1E8E266FC}"/>
              </a:ext>
            </a:extLst>
          </p:cNvPr>
          <p:cNvSpPr txBox="1"/>
          <p:nvPr/>
        </p:nvSpPr>
        <p:spPr>
          <a:xfrm>
            <a:off x="11436646" y="513022"/>
            <a:ext cx="6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AA4EE283-7B9A-4F9A-9FD0-363085549C8B}"/>
              </a:ext>
            </a:extLst>
          </p:cNvPr>
          <p:cNvSpPr txBox="1">
            <a:spLocks/>
          </p:cNvSpPr>
          <p:nvPr/>
        </p:nvSpPr>
        <p:spPr>
          <a:xfrm>
            <a:off x="838200" y="1330457"/>
            <a:ext cx="10515600" cy="467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F69F2BF-BE59-4759-919E-A928023BF5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1" y="570608"/>
            <a:ext cx="1218234" cy="3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4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B2D3457-454C-4B0A-B5C9-42177BA850C9}"/>
              </a:ext>
            </a:extLst>
          </p:cNvPr>
          <p:cNvSpPr/>
          <p:nvPr/>
        </p:nvSpPr>
        <p:spPr>
          <a:xfrm rot="5400000">
            <a:off x="3174409" y="-383180"/>
            <a:ext cx="415524" cy="520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26F2CA4-2FC7-4A82-BB12-7B173BE6A2DC}"/>
              </a:ext>
            </a:extLst>
          </p:cNvPr>
          <p:cNvSpPr/>
          <p:nvPr/>
        </p:nvSpPr>
        <p:spPr>
          <a:xfrm>
            <a:off x="781050" y="1263807"/>
            <a:ext cx="11410950" cy="565568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291F82-4F6E-4365-AC85-EC54407D4878}"/>
              </a:ext>
            </a:extLst>
          </p:cNvPr>
          <p:cNvSpPr/>
          <p:nvPr/>
        </p:nvSpPr>
        <p:spPr>
          <a:xfrm>
            <a:off x="757496" y="2493144"/>
            <a:ext cx="5372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Справедливую систему оплаты труда, вознаграждений и льгот,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Восьмичасовой рабочий день с оплатой сверхурочных часов,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Ежегодный оплачиваемый отпуск,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Организованные рабочие места,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Защиту интересов сотрудников через первичную профсоюзную организацию.</a:t>
            </a:r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xmlns="" id="{7F82FD7C-A746-4637-B9AC-03CD675647D7}"/>
              </a:ext>
            </a:extLst>
          </p:cNvPr>
          <p:cNvSpPr txBox="1">
            <a:spLocks/>
          </p:cNvSpPr>
          <p:nvPr/>
        </p:nvSpPr>
        <p:spPr>
          <a:xfrm>
            <a:off x="-483522" y="1176060"/>
            <a:ext cx="12630150" cy="611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«РЗП» - предприятие для тех, кто ценит стабильность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53DD63-0477-44BD-9EA1-967F6A4E2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72" y="1975963"/>
            <a:ext cx="5898228" cy="3932152"/>
          </a:xfrm>
          <a:prstGeom prst="rect">
            <a:avLst/>
          </a:prstGeom>
        </p:spPr>
      </p:pic>
      <p:pic>
        <p:nvPicPr>
          <p:cNvPr id="6" name="Picture 2" descr="C:\Users\o54-eskorobogatko\Desktop\ROSEL_LOGO2_1902-2.png">
            <a:extLst>
              <a:ext uri="{FF2B5EF4-FFF2-40B4-BE49-F238E27FC236}">
                <a16:creationId xmlns:a16="http://schemas.microsoft.com/office/drawing/2014/main" xmlns="" id="{71F1DD46-BEBB-4CFC-A5A8-CCFD8B13A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605782" y="524786"/>
            <a:ext cx="978861" cy="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BA5431-F500-41D9-92C2-443473BB4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52" y="570609"/>
            <a:ext cx="1709469" cy="3202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24F3455-3ACF-4824-92F1-C1C6DC79388F}"/>
              </a:ext>
            </a:extLst>
          </p:cNvPr>
          <p:cNvSpPr/>
          <p:nvPr/>
        </p:nvSpPr>
        <p:spPr>
          <a:xfrm>
            <a:off x="11436647" y="366184"/>
            <a:ext cx="643467" cy="643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E672EE9-1D1B-428A-BE02-9071E619A454}"/>
              </a:ext>
            </a:extLst>
          </p:cNvPr>
          <p:cNvSpPr/>
          <p:nvPr/>
        </p:nvSpPr>
        <p:spPr>
          <a:xfrm>
            <a:off x="781050" y="6769351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0A0E693-D338-4DEB-8C1B-6647762A28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/>
          <a:stretch/>
        </p:blipFill>
        <p:spPr>
          <a:xfrm rot="10800000">
            <a:off x="7100046" y="5946215"/>
            <a:ext cx="5091954" cy="7863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B4A637-AB09-450A-9AD5-643009CDB1DD}"/>
              </a:ext>
            </a:extLst>
          </p:cNvPr>
          <p:cNvSpPr txBox="1"/>
          <p:nvPr/>
        </p:nvSpPr>
        <p:spPr>
          <a:xfrm>
            <a:off x="11436646" y="513022"/>
            <a:ext cx="6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C92E57-EEDE-407A-AEA2-E4DD51892928}"/>
              </a:ext>
            </a:extLst>
          </p:cNvPr>
          <p:cNvSpPr txBox="1"/>
          <p:nvPr/>
        </p:nvSpPr>
        <p:spPr>
          <a:xfrm>
            <a:off x="781050" y="1975963"/>
            <a:ext cx="537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гарантируем:</a:t>
            </a:r>
          </a:p>
          <a:p>
            <a:endParaRPr lang="ru-RU" dirty="0">
              <a:solidFill>
                <a:srgbClr val="3D4899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852D34B-C3FE-46C8-9083-745FCE3C26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1" y="570608"/>
            <a:ext cx="1218234" cy="3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1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8945CF9-E7A2-4D2B-9340-1E0563B6165D}"/>
              </a:ext>
            </a:extLst>
          </p:cNvPr>
          <p:cNvSpPr/>
          <p:nvPr/>
        </p:nvSpPr>
        <p:spPr>
          <a:xfrm rot="5400000">
            <a:off x="2728740" y="62489"/>
            <a:ext cx="415524" cy="43109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67D6B3D-9147-4B15-BB00-3B2E58733CBF}"/>
              </a:ext>
            </a:extLst>
          </p:cNvPr>
          <p:cNvSpPr/>
          <p:nvPr/>
        </p:nvSpPr>
        <p:spPr>
          <a:xfrm>
            <a:off x="517197" y="2650691"/>
            <a:ext cx="51649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Компенсацию стоимости путёвок в санатории и загородные лагеря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Компенсацию стоимости питания в заводской столовой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в дисконтной программе «Промышленные предприятия города Рыбинска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в Жилищной программе (компенсация аренды, % по ипотеке)</a:t>
            </a:r>
          </a:p>
        </p:txBody>
      </p:sp>
      <p:pic>
        <p:nvPicPr>
          <p:cNvPr id="4" name="Picture 3" descr="H:\Профориентация. Стенды\часть 1\Установка лазерной резки металлов. 2017.JPG">
            <a:extLst>
              <a:ext uri="{FF2B5EF4-FFF2-40B4-BE49-F238E27FC236}">
                <a16:creationId xmlns:a16="http://schemas.microsoft.com/office/drawing/2014/main" xmlns="" id="{5BBDB8DB-E295-4E1D-89F0-2A8E3FE72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14" y="1976949"/>
            <a:ext cx="6855586" cy="457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54-eskorobogatko\Desktop\ROSEL_LOGO2_1902-2.png">
            <a:extLst>
              <a:ext uri="{FF2B5EF4-FFF2-40B4-BE49-F238E27FC236}">
                <a16:creationId xmlns:a16="http://schemas.microsoft.com/office/drawing/2014/main" xmlns="" id="{184BAA57-C901-4E96-B41E-74E4D7425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605782" y="524786"/>
            <a:ext cx="978861" cy="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320510-2FDA-43F1-8A18-5DAE9CD6B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52" y="570609"/>
            <a:ext cx="1709469" cy="3202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B53502A-1459-478C-B50A-E203C388721B}"/>
              </a:ext>
            </a:extLst>
          </p:cNvPr>
          <p:cNvSpPr/>
          <p:nvPr/>
        </p:nvSpPr>
        <p:spPr>
          <a:xfrm>
            <a:off x="11436647" y="366184"/>
            <a:ext cx="643467" cy="643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D86C81F-64A6-494A-9ABE-D71788BA00E8}"/>
              </a:ext>
            </a:extLst>
          </p:cNvPr>
          <p:cNvSpPr/>
          <p:nvPr/>
        </p:nvSpPr>
        <p:spPr>
          <a:xfrm>
            <a:off x="781050" y="6769351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878B069-42F5-4CDE-80DB-20E18C570D34}"/>
              </a:ext>
            </a:extLst>
          </p:cNvPr>
          <p:cNvSpPr/>
          <p:nvPr/>
        </p:nvSpPr>
        <p:spPr>
          <a:xfrm>
            <a:off x="781050" y="1263807"/>
            <a:ext cx="11410950" cy="565568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DF885D-A485-402B-94C0-2744763179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/>
          <a:stretch/>
        </p:blipFill>
        <p:spPr>
          <a:xfrm>
            <a:off x="0" y="5822188"/>
            <a:ext cx="5091954" cy="7863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EC0BF3-5585-4CB3-B4FE-F224BACE4875}"/>
              </a:ext>
            </a:extLst>
          </p:cNvPr>
          <p:cNvSpPr txBox="1"/>
          <p:nvPr/>
        </p:nvSpPr>
        <p:spPr>
          <a:xfrm>
            <a:off x="11436646" y="513022"/>
            <a:ext cx="6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xmlns="" id="{7E6EAABA-94F6-4705-AA5E-7204DB690F1A}"/>
              </a:ext>
            </a:extLst>
          </p:cNvPr>
          <p:cNvSpPr txBox="1">
            <a:spLocks/>
          </p:cNvSpPr>
          <p:nvPr/>
        </p:nvSpPr>
        <p:spPr>
          <a:xfrm>
            <a:off x="-161925" y="1156488"/>
            <a:ext cx="12630150" cy="611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«РЗП» - компания с продуманной социальной политикой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9CCC6A-B184-4DBF-8DC5-8DD5DA49CF5D}"/>
              </a:ext>
            </a:extLst>
          </p:cNvPr>
          <p:cNvSpPr txBox="1"/>
          <p:nvPr/>
        </p:nvSpPr>
        <p:spPr>
          <a:xfrm>
            <a:off x="757496" y="1976950"/>
            <a:ext cx="537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предлагаем</a:t>
            </a:r>
            <a:r>
              <a:rPr lang="ru-RU" sz="2400" cap="all" dirty="0">
                <a:solidFill>
                  <a:srgbClr val="3D4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solidFill>
                <a:srgbClr val="3D4899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4671C04-172A-46E6-B3DD-92F1B60E6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1" y="570608"/>
            <a:ext cx="1218234" cy="3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5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299EFA4-7A19-491B-B9C9-54EFF5260366}"/>
              </a:ext>
            </a:extLst>
          </p:cNvPr>
          <p:cNvSpPr/>
          <p:nvPr/>
        </p:nvSpPr>
        <p:spPr>
          <a:xfrm rot="5400000">
            <a:off x="3174409" y="-383180"/>
            <a:ext cx="415524" cy="520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9FE50-C68C-482E-8B6C-28BB514E61C3}"/>
              </a:ext>
            </a:extLst>
          </p:cNvPr>
          <p:cNvSpPr/>
          <p:nvPr/>
        </p:nvSpPr>
        <p:spPr>
          <a:xfrm>
            <a:off x="757496" y="2541777"/>
            <a:ext cx="5931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Молодёжную политику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Практику наставничества и передачи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Традиции проведения слётов и спартакиад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Систему внутрикорпоративных конкурсов и отраслевых соревнований</a:t>
            </a:r>
          </a:p>
        </p:txBody>
      </p:sp>
      <p:pic>
        <p:nvPicPr>
          <p:cNvPr id="4" name="Picture 2" descr="H:\Профориентация. Стенды\часть 1\Производство литья и печатных плат. Участок производства микропробирок.jpg">
            <a:extLst>
              <a:ext uri="{FF2B5EF4-FFF2-40B4-BE49-F238E27FC236}">
                <a16:creationId xmlns:a16="http://schemas.microsoft.com/office/drawing/2014/main" xmlns="" id="{06E7F860-83CB-43D1-B9EA-F5D9DD091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1" y="2010050"/>
            <a:ext cx="5993472" cy="39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54-eskorobogatko\Desktop\ROSEL_LOGO2_1902-2.png">
            <a:extLst>
              <a:ext uri="{FF2B5EF4-FFF2-40B4-BE49-F238E27FC236}">
                <a16:creationId xmlns:a16="http://schemas.microsoft.com/office/drawing/2014/main" xmlns="" id="{C71F8D06-C723-43B9-BC18-14D832EAB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605782" y="524786"/>
            <a:ext cx="978861" cy="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70DD471-064C-43A8-9E58-795551156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52" y="570609"/>
            <a:ext cx="1709469" cy="3202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84AC912-22DF-4360-8C7D-A038F20EB200}"/>
              </a:ext>
            </a:extLst>
          </p:cNvPr>
          <p:cNvSpPr/>
          <p:nvPr/>
        </p:nvSpPr>
        <p:spPr>
          <a:xfrm>
            <a:off x="11436647" y="366184"/>
            <a:ext cx="643467" cy="643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5279FFB-D24D-4341-A16F-A11CD7ACC329}"/>
              </a:ext>
            </a:extLst>
          </p:cNvPr>
          <p:cNvSpPr/>
          <p:nvPr/>
        </p:nvSpPr>
        <p:spPr>
          <a:xfrm>
            <a:off x="781050" y="6743951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84CB9C6-E1DE-49A8-B88D-489D82C30679}"/>
              </a:ext>
            </a:extLst>
          </p:cNvPr>
          <p:cNvSpPr/>
          <p:nvPr/>
        </p:nvSpPr>
        <p:spPr>
          <a:xfrm>
            <a:off x="781050" y="1263807"/>
            <a:ext cx="11410950" cy="565568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7560CC-55E9-4CA6-9D8C-595DFEFE0D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/>
          <a:stretch/>
        </p:blipFill>
        <p:spPr>
          <a:xfrm>
            <a:off x="0" y="5822188"/>
            <a:ext cx="5091954" cy="7863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2CBA0F-4C5B-4D8B-BC21-993B6C9AA762}"/>
              </a:ext>
            </a:extLst>
          </p:cNvPr>
          <p:cNvSpPr txBox="1"/>
          <p:nvPr/>
        </p:nvSpPr>
        <p:spPr>
          <a:xfrm>
            <a:off x="11436646" y="513022"/>
            <a:ext cx="6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xmlns="" id="{FBA3BBA0-F177-48FA-8011-A00C242E0075}"/>
              </a:ext>
            </a:extLst>
          </p:cNvPr>
          <p:cNvSpPr txBox="1">
            <a:spLocks/>
          </p:cNvSpPr>
          <p:nvPr/>
        </p:nvSpPr>
        <p:spPr>
          <a:xfrm>
            <a:off x="-149226" y="1184312"/>
            <a:ext cx="12715875" cy="611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«РЗП» </a:t>
            </a: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организация с сильной корпоративной культурой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B24B6E-D652-465A-A7C4-06600F89A606}"/>
              </a:ext>
            </a:extLst>
          </p:cNvPr>
          <p:cNvSpPr txBox="1"/>
          <p:nvPr/>
        </p:nvSpPr>
        <p:spPr>
          <a:xfrm>
            <a:off x="757496" y="1976950"/>
            <a:ext cx="4944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развиваем:</a:t>
            </a:r>
          </a:p>
          <a:p>
            <a:endParaRPr lang="ru-RU" dirty="0">
              <a:solidFill>
                <a:srgbClr val="3D4899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BC65014-1BA3-494E-8335-C295E5B1E0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1" y="570608"/>
            <a:ext cx="1218234" cy="3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6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B189FB-16DA-48A3-8ED7-C79C33F73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" r="7992"/>
          <a:stretch/>
        </p:blipFill>
        <p:spPr>
          <a:xfrm>
            <a:off x="9247103" y="2278616"/>
            <a:ext cx="2401632" cy="3399987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E50D4E9-2231-4B58-99A2-3F497730118D}"/>
              </a:ext>
            </a:extLst>
          </p:cNvPr>
          <p:cNvSpPr/>
          <p:nvPr/>
        </p:nvSpPr>
        <p:spPr>
          <a:xfrm>
            <a:off x="9247103" y="1922444"/>
            <a:ext cx="2401632" cy="576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4E0DD7B-94B3-48D2-9B96-9475DDE47D7F}"/>
              </a:ext>
            </a:extLst>
          </p:cNvPr>
          <p:cNvSpPr/>
          <p:nvPr/>
        </p:nvSpPr>
        <p:spPr>
          <a:xfrm>
            <a:off x="6351329" y="2549980"/>
            <a:ext cx="2794003" cy="914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3313CC-CD18-4E7E-B025-66953D727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1267" r="9874" b="-1052"/>
          <a:stretch/>
        </p:blipFill>
        <p:spPr>
          <a:xfrm>
            <a:off x="3140375" y="3472288"/>
            <a:ext cx="3127305" cy="2813427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DC376BB-0293-435E-830D-978ECA926DF0}"/>
              </a:ext>
            </a:extLst>
          </p:cNvPr>
          <p:cNvSpPr/>
          <p:nvPr/>
        </p:nvSpPr>
        <p:spPr>
          <a:xfrm>
            <a:off x="3138229" y="2549980"/>
            <a:ext cx="3136147" cy="9144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290BC71-9AB6-494F-B610-EBCB067E1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4" y="2289141"/>
            <a:ext cx="2266388" cy="339958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BBD4740-33E4-4BB7-B1B5-0AF7D4623111}"/>
              </a:ext>
            </a:extLst>
          </p:cNvPr>
          <p:cNvSpPr/>
          <p:nvPr/>
        </p:nvSpPr>
        <p:spPr>
          <a:xfrm>
            <a:off x="750629" y="1922444"/>
            <a:ext cx="2285693" cy="576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5FB334C-54ED-4CBD-85CA-A9D0FEF08735}"/>
              </a:ext>
            </a:extLst>
          </p:cNvPr>
          <p:cNvSpPr/>
          <p:nvPr/>
        </p:nvSpPr>
        <p:spPr>
          <a:xfrm>
            <a:off x="781050" y="1903649"/>
            <a:ext cx="2048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Молодежные слеты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012C649-DA0D-40D7-B456-B349C26D18DA}"/>
              </a:ext>
            </a:extLst>
          </p:cNvPr>
          <p:cNvSpPr/>
          <p:nvPr/>
        </p:nvSpPr>
        <p:spPr>
          <a:xfrm>
            <a:off x="3138093" y="2538894"/>
            <a:ext cx="3061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Внутрикорпоративные конкурсы и отраслевые соревнования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D3B5310-33EE-4C70-BF1E-D01C40BCD596}"/>
              </a:ext>
            </a:extLst>
          </p:cNvPr>
          <p:cNvSpPr/>
          <p:nvPr/>
        </p:nvSpPr>
        <p:spPr>
          <a:xfrm>
            <a:off x="6376147" y="2516130"/>
            <a:ext cx="1778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профсоюзная организация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65CB87-E4DC-4F65-93B9-7703D5FBDB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15523"/>
          <a:stretch/>
        </p:blipFill>
        <p:spPr>
          <a:xfrm>
            <a:off x="6369451" y="3459669"/>
            <a:ext cx="2775881" cy="2796309"/>
          </a:xfrm>
          <a:prstGeom prst="rect">
            <a:avLst/>
          </a:prstGeom>
        </p:spPr>
      </p:pic>
      <p:pic>
        <p:nvPicPr>
          <p:cNvPr id="12" name="Picture 2" descr="C:\Users\o54-eskorobogatko\Desktop\ROSEL_LOGO2_1902-2.png">
            <a:extLst>
              <a:ext uri="{FF2B5EF4-FFF2-40B4-BE49-F238E27FC236}">
                <a16:creationId xmlns:a16="http://schemas.microsoft.com/office/drawing/2014/main" xmlns="" id="{217E09C1-1C15-43A3-A7BA-9DC53CF23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605782" y="524786"/>
            <a:ext cx="978861" cy="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CBC967B-B54D-4425-9F2A-D65DF56B83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52" y="570609"/>
            <a:ext cx="1709469" cy="32029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560CA58-8E48-416E-AE6C-F68747B5454A}"/>
              </a:ext>
            </a:extLst>
          </p:cNvPr>
          <p:cNvSpPr/>
          <p:nvPr/>
        </p:nvSpPr>
        <p:spPr>
          <a:xfrm>
            <a:off x="11436647" y="366184"/>
            <a:ext cx="643467" cy="643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4FD91A-3100-404C-BD9D-7C87D7E40B47}"/>
              </a:ext>
            </a:extLst>
          </p:cNvPr>
          <p:cNvSpPr/>
          <p:nvPr/>
        </p:nvSpPr>
        <p:spPr>
          <a:xfrm>
            <a:off x="781050" y="6743951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F2D0C16-E090-4319-AA01-0DDFA749665C}"/>
              </a:ext>
            </a:extLst>
          </p:cNvPr>
          <p:cNvSpPr/>
          <p:nvPr/>
        </p:nvSpPr>
        <p:spPr>
          <a:xfrm>
            <a:off x="781050" y="1263807"/>
            <a:ext cx="11410950" cy="565568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7013D7D-7811-4A08-BBD0-260E7697E2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1"/>
          <a:stretch/>
        </p:blipFill>
        <p:spPr>
          <a:xfrm>
            <a:off x="0" y="5846349"/>
            <a:ext cx="2492072" cy="7863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3C5C175-112A-458A-88B1-33DEFAE07706}"/>
              </a:ext>
            </a:extLst>
          </p:cNvPr>
          <p:cNvSpPr txBox="1"/>
          <p:nvPr/>
        </p:nvSpPr>
        <p:spPr>
          <a:xfrm>
            <a:off x="11436646" y="513022"/>
            <a:ext cx="6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4B2B14-D970-4025-B09B-D0B1247C4465}"/>
              </a:ext>
            </a:extLst>
          </p:cNvPr>
          <p:cNvSpPr txBox="1">
            <a:spLocks/>
          </p:cNvSpPr>
          <p:nvPr/>
        </p:nvSpPr>
        <p:spPr>
          <a:xfrm>
            <a:off x="856962" y="1174894"/>
            <a:ext cx="7973600" cy="819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еще у нас есть: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53F63D8-3222-4B5A-8299-2BBF6342F14B}"/>
              </a:ext>
            </a:extLst>
          </p:cNvPr>
          <p:cNvSpPr/>
          <p:nvPr/>
        </p:nvSpPr>
        <p:spPr>
          <a:xfrm>
            <a:off x="9222285" y="1874059"/>
            <a:ext cx="2651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Вкусная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столовая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42899A3-05D9-40D9-A7AF-02983C7CEA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r="24879"/>
          <a:stretch/>
        </p:blipFill>
        <p:spPr>
          <a:xfrm>
            <a:off x="9247103" y="5770149"/>
            <a:ext cx="2944897" cy="78638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17644D5-0971-41EE-B180-2914A9431F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1" y="570608"/>
            <a:ext cx="1218234" cy="3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8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54-eskorobogatko\Desktop\ROSEL_LOGO2_1902-2.png">
            <a:extLst>
              <a:ext uri="{FF2B5EF4-FFF2-40B4-BE49-F238E27FC236}">
                <a16:creationId xmlns:a16="http://schemas.microsoft.com/office/drawing/2014/main" xmlns="" id="{959B1333-16E5-43CE-8CA5-04CB9B50F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605782" y="524786"/>
            <a:ext cx="978861" cy="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701844-4A6A-4E5F-A142-631373404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52" y="570609"/>
            <a:ext cx="1709469" cy="32029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88A0F15-DBDA-46B1-AAA6-C6CAA6143B16}"/>
              </a:ext>
            </a:extLst>
          </p:cNvPr>
          <p:cNvSpPr/>
          <p:nvPr/>
        </p:nvSpPr>
        <p:spPr>
          <a:xfrm>
            <a:off x="11436647" y="366184"/>
            <a:ext cx="643467" cy="643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4FD7373-C027-4A45-A580-83DB6260B6EF}"/>
              </a:ext>
            </a:extLst>
          </p:cNvPr>
          <p:cNvSpPr/>
          <p:nvPr/>
        </p:nvSpPr>
        <p:spPr>
          <a:xfrm>
            <a:off x="781050" y="6756651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6468E48-E306-4D07-B06A-22624FD7E17B}"/>
              </a:ext>
            </a:extLst>
          </p:cNvPr>
          <p:cNvSpPr/>
          <p:nvPr/>
        </p:nvSpPr>
        <p:spPr>
          <a:xfrm>
            <a:off x="781050" y="1263807"/>
            <a:ext cx="11410950" cy="565568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0CD2C3-BA86-4D05-9D52-8B0FBF8E760B}"/>
              </a:ext>
            </a:extLst>
          </p:cNvPr>
          <p:cNvSpPr txBox="1"/>
          <p:nvPr/>
        </p:nvSpPr>
        <p:spPr>
          <a:xfrm>
            <a:off x="11436646" y="513022"/>
            <a:ext cx="6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88C972B7-0A65-4ADB-909B-008AF53DE38C}"/>
              </a:ext>
            </a:extLst>
          </p:cNvPr>
          <p:cNvSpPr txBox="1">
            <a:spLocks/>
          </p:cNvSpPr>
          <p:nvPr/>
        </p:nvSpPr>
        <p:spPr>
          <a:xfrm>
            <a:off x="856962" y="1174894"/>
            <a:ext cx="7973600" cy="819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 пожаловать в АО «РЗП»!</a:t>
            </a:r>
          </a:p>
        </p:txBody>
      </p:sp>
      <p:graphicFrame>
        <p:nvGraphicFramePr>
          <p:cNvPr id="12" name="Таблица 5">
            <a:extLst>
              <a:ext uri="{FF2B5EF4-FFF2-40B4-BE49-F238E27FC236}">
                <a16:creationId xmlns:a16="http://schemas.microsoft.com/office/drawing/2014/main" xmlns="" id="{4ABB72A5-17F5-4294-980A-BF8ECACA5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67983"/>
              </p:ext>
            </p:extLst>
          </p:nvPr>
        </p:nvGraphicFramePr>
        <p:xfrm>
          <a:off x="680366" y="1995589"/>
          <a:ext cx="10756280" cy="430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140">
                  <a:extLst>
                    <a:ext uri="{9D8B030D-6E8A-4147-A177-3AD203B41FA5}">
                      <a16:colId xmlns:a16="http://schemas.microsoft.com/office/drawing/2014/main" xmlns="" val="492433509"/>
                    </a:ext>
                  </a:extLst>
                </a:gridCol>
                <a:gridCol w="5378140">
                  <a:extLst>
                    <a:ext uri="{9D8B030D-6E8A-4147-A177-3AD203B41FA5}">
                      <a16:colId xmlns:a16="http://schemas.microsoft.com/office/drawing/2014/main" xmlns="" val="4109648666"/>
                    </a:ext>
                  </a:extLst>
                </a:gridCol>
              </a:tblGrid>
              <a:tr h="4079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cap="al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Востребованные специальности: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8963658"/>
                  </a:ext>
                </a:extLst>
              </a:tr>
              <a:tr h="580773">
                <a:tc>
                  <a:txBody>
                    <a:bodyPr/>
                    <a:lstStyle/>
                    <a:p>
                      <a:pPr marL="180000" algn="l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Монтажники радиоэлектронной </a:t>
                      </a:r>
                    </a:p>
                    <a:p>
                      <a:pPr marL="180000" algn="l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аппаратуры и приборов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Инженеры-технологи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4221567"/>
                  </a:ext>
                </a:extLst>
              </a:tr>
              <a:tr h="595817">
                <a:tc>
                  <a:txBody>
                    <a:bodyPr/>
                    <a:lstStyle/>
                    <a:p>
                      <a:pPr marL="180000" algn="l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Регулировщики радиоэлектронной </a:t>
                      </a:r>
                    </a:p>
                    <a:p>
                      <a:pPr marL="180000" algn="l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аппаратуры и приборов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Инженеры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конструкторы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7688826"/>
                  </a:ext>
                </a:extLst>
              </a:tr>
              <a:tr h="572801">
                <a:tc>
                  <a:txBody>
                    <a:bodyPr/>
                    <a:lstStyle/>
                    <a:p>
                      <a:pPr marL="180000" algn="l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Операторы и наладчики </a:t>
                      </a:r>
                    </a:p>
                    <a:p>
                      <a:pPr marL="180000" algn="l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станков с ЧПУ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Программисты, электроники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1959525"/>
                  </a:ext>
                </a:extLst>
              </a:tr>
              <a:tr h="407920">
                <a:tc>
                  <a:txBody>
                    <a:bodyPr/>
                    <a:lstStyle/>
                    <a:p>
                      <a:pPr marL="180000" algn="l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Слесари механосборочных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Метрологи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777570"/>
                  </a:ext>
                </a:extLst>
              </a:tr>
              <a:tr h="471985">
                <a:tc>
                  <a:txBody>
                    <a:bodyPr/>
                    <a:lstStyle/>
                    <a:p>
                      <a:pPr marL="18000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Токари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Инженеры по стандартизации, </a:t>
                      </a:r>
                    </a:p>
                    <a:p>
                      <a:pPr marL="18000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инженеры по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нормоконтролю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812480"/>
                  </a:ext>
                </a:extLst>
              </a:tr>
              <a:tr h="550529">
                <a:tc>
                  <a:txBody>
                    <a:bodyPr/>
                    <a:lstStyle/>
                    <a:p>
                      <a:pPr marL="18000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Слесари-ремонтники</a:t>
                      </a:r>
                    </a:p>
                    <a:p>
                      <a:pPr marL="18000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Операторы и программисты координатно-измерительных машин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731784"/>
                  </a:ext>
                </a:extLst>
              </a:tr>
              <a:tr h="571598">
                <a:tc>
                  <a:txBody>
                    <a:bodyPr/>
                    <a:lstStyle/>
                    <a:p>
                      <a:pPr marL="18000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Электромонтёры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Слесари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КИПиА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7038809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49D3D26-D2AC-40D0-BED2-F31C2098E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1" y="570608"/>
            <a:ext cx="1218234" cy="3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26A29A4-BB3B-43E4-B5FC-2D070B45D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97" y="1883160"/>
            <a:ext cx="3312215" cy="220814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B350946-88E3-44FA-8EC1-9CD2351483E2}"/>
              </a:ext>
            </a:extLst>
          </p:cNvPr>
          <p:cNvSpPr/>
          <p:nvPr/>
        </p:nvSpPr>
        <p:spPr>
          <a:xfrm>
            <a:off x="3035299" y="3514536"/>
            <a:ext cx="2949675" cy="576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73668B4-7A2C-49A2-8AFE-E7F9A916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299" y="3488483"/>
            <a:ext cx="3103054" cy="630552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Научим в своем Учебном центре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A0011D-4904-4226-9F7C-F9C74BC05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/>
          <a:stretch/>
        </p:blipFill>
        <p:spPr>
          <a:xfrm>
            <a:off x="756620" y="4230640"/>
            <a:ext cx="3364968" cy="23455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D01E17-13C4-4867-A32F-3440DDD55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54" y="1883160"/>
            <a:ext cx="3311432" cy="22081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FD96CC-C006-4C40-A559-736F5210C6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/>
          <a:stretch/>
        </p:blipFill>
        <p:spPr>
          <a:xfrm>
            <a:off x="6138353" y="4225411"/>
            <a:ext cx="3311433" cy="2345589"/>
          </a:xfrm>
          <a:prstGeom prst="rect">
            <a:avLst/>
          </a:prstGeom>
        </p:spPr>
      </p:pic>
      <p:pic>
        <p:nvPicPr>
          <p:cNvPr id="14" name="Picture 2" descr="C:\Users\o54-eskorobogatko\Desktop\ROSEL_LOGO2_1902-2.png">
            <a:extLst>
              <a:ext uri="{FF2B5EF4-FFF2-40B4-BE49-F238E27FC236}">
                <a16:creationId xmlns:a16="http://schemas.microsoft.com/office/drawing/2014/main" xmlns="" id="{316BECB5-C700-493F-83CD-25D9A13E6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605782" y="524786"/>
            <a:ext cx="978861" cy="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0EDFCA9-69A5-4C8A-969D-367967094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52" y="570609"/>
            <a:ext cx="1709469" cy="32029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E11FB7F-B756-4FE4-9C08-DD36800BA3C3}"/>
              </a:ext>
            </a:extLst>
          </p:cNvPr>
          <p:cNvSpPr/>
          <p:nvPr/>
        </p:nvSpPr>
        <p:spPr>
          <a:xfrm>
            <a:off x="11436647" y="366184"/>
            <a:ext cx="643467" cy="643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3E69432-881E-4CA8-89E7-2FA3DE3B290E}"/>
              </a:ext>
            </a:extLst>
          </p:cNvPr>
          <p:cNvSpPr/>
          <p:nvPr/>
        </p:nvSpPr>
        <p:spPr>
          <a:xfrm>
            <a:off x="781050" y="6769351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7BC9E2-43DA-475E-B82C-60C8960D74E4}"/>
              </a:ext>
            </a:extLst>
          </p:cNvPr>
          <p:cNvSpPr/>
          <p:nvPr/>
        </p:nvSpPr>
        <p:spPr>
          <a:xfrm>
            <a:off x="781050" y="1263807"/>
            <a:ext cx="11410950" cy="565568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07884B6-C325-4B6C-B7FC-3F2F9DACC43C}"/>
              </a:ext>
            </a:extLst>
          </p:cNvPr>
          <p:cNvSpPr txBox="1"/>
          <p:nvPr/>
        </p:nvSpPr>
        <p:spPr>
          <a:xfrm>
            <a:off x="11436646" y="513022"/>
            <a:ext cx="6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F222F6A-E89C-4B81-8587-3400891B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6766" y="1176737"/>
            <a:ext cx="11969948" cy="819734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…Даже если вы не владеете специальностью!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955C1F5-09F9-4FBA-BB13-A7EDF87BAF0E}"/>
              </a:ext>
            </a:extLst>
          </p:cNvPr>
          <p:cNvSpPr/>
          <p:nvPr/>
        </p:nvSpPr>
        <p:spPr>
          <a:xfrm>
            <a:off x="3035299" y="6016436"/>
            <a:ext cx="2949675" cy="576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xmlns="" id="{81323412-324A-4138-8993-32EDBBD712D0}"/>
              </a:ext>
            </a:extLst>
          </p:cNvPr>
          <p:cNvSpPr txBox="1">
            <a:spLocks/>
          </p:cNvSpPr>
          <p:nvPr/>
        </p:nvSpPr>
        <p:spPr>
          <a:xfrm>
            <a:off x="3035298" y="6016436"/>
            <a:ext cx="2949675" cy="831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Обеспечим поддержку наставника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82E4BE5-74E3-4A7A-8090-F0C1F84C8443}"/>
              </a:ext>
            </a:extLst>
          </p:cNvPr>
          <p:cNvSpPr/>
          <p:nvPr/>
        </p:nvSpPr>
        <p:spPr>
          <a:xfrm>
            <a:off x="8594155" y="3514536"/>
            <a:ext cx="2949675" cy="5767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xmlns="" id="{2D62EDF5-10B3-4658-B41B-66057E7196D8}"/>
              </a:ext>
            </a:extLst>
          </p:cNvPr>
          <p:cNvSpPr txBox="1">
            <a:spLocks/>
          </p:cNvSpPr>
          <p:nvPr/>
        </p:nvSpPr>
        <p:spPr>
          <a:xfrm>
            <a:off x="8594154" y="3463273"/>
            <a:ext cx="2754559" cy="1060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стать студентом-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целевиком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584B449-FC7E-4357-AF80-C326A4032EC4}"/>
              </a:ext>
            </a:extLst>
          </p:cNvPr>
          <p:cNvSpPr/>
          <p:nvPr/>
        </p:nvSpPr>
        <p:spPr>
          <a:xfrm>
            <a:off x="8594155" y="5507428"/>
            <a:ext cx="2949675" cy="10603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D4899"/>
              </a:solidFill>
            </a:endParaRP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xmlns="" id="{0B4CBFA9-9B39-483E-A65A-92D0D24EB3FD}"/>
              </a:ext>
            </a:extLst>
          </p:cNvPr>
          <p:cNvSpPr txBox="1">
            <a:spLocks/>
          </p:cNvSpPr>
          <p:nvPr/>
        </p:nvSpPr>
        <p:spPr>
          <a:xfrm>
            <a:off x="8594155" y="5504232"/>
            <a:ext cx="2949675" cy="1878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Предоставим возможность получить переподготовку и повысить квалификацию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0C4C398-9407-457B-AEE6-204117746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1" y="570608"/>
            <a:ext cx="1218234" cy="3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85908C7-626D-41F1-AF2D-102F2616E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833" y="2015307"/>
            <a:ext cx="4323958" cy="1929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Ирина Бушуева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Технолог сборочного производства:</a:t>
            </a:r>
          </a:p>
          <a:p>
            <a:pPr marL="0" indent="0">
              <a:buNone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«У меня интересная, интеллектуальная, творческая работа. РЗП – это постоянное развитие и движение вперед»</a:t>
            </a:r>
          </a:p>
        </p:txBody>
      </p:sp>
      <p:pic>
        <p:nvPicPr>
          <p:cNvPr id="8" name="Рисунок 7" descr="UL1WbZNqsaw">
            <a:extLst>
              <a:ext uri="{FF2B5EF4-FFF2-40B4-BE49-F238E27FC236}">
                <a16:creationId xmlns:a16="http://schemas.microsoft.com/office/drawing/2014/main" xmlns="" id="{461DE373-0CC0-4652-ACD1-2DABFF6B2B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3" t="5467" r="50783" b="54060"/>
          <a:stretch>
            <a:fillRect/>
          </a:stretch>
        </p:blipFill>
        <p:spPr bwMode="auto">
          <a:xfrm>
            <a:off x="10258529" y="2833763"/>
            <a:ext cx="1686255" cy="2102874"/>
          </a:xfrm>
          <a:prstGeom prst="rect">
            <a:avLst/>
          </a:prstGeom>
          <a:noFill/>
          <a:ln w="19050" algn="in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Екатерина Сенаторова">
            <a:extLst>
              <a:ext uri="{FF2B5EF4-FFF2-40B4-BE49-F238E27FC236}">
                <a16:creationId xmlns:a16="http://schemas.microsoft.com/office/drawing/2014/main" xmlns="" id="{0B34CD29-03BF-498A-845C-A2FC096EA3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t="2660" r="22914" b="48715"/>
          <a:stretch>
            <a:fillRect/>
          </a:stretch>
        </p:blipFill>
        <p:spPr bwMode="auto">
          <a:xfrm>
            <a:off x="782562" y="4168686"/>
            <a:ext cx="1699854" cy="2102874"/>
          </a:xfrm>
          <a:prstGeom prst="rect">
            <a:avLst/>
          </a:prstGeom>
          <a:noFill/>
          <a:ln w="19050" algn="in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10" name="Рисунок 9" descr="Ирина Бушуева">
            <a:extLst>
              <a:ext uri="{FF2B5EF4-FFF2-40B4-BE49-F238E27FC236}">
                <a16:creationId xmlns:a16="http://schemas.microsoft.com/office/drawing/2014/main" xmlns="" id="{358842C0-DBF6-433D-852B-74433A378D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1" t="15958" r="34344" b="59496"/>
          <a:stretch>
            <a:fillRect/>
          </a:stretch>
        </p:blipFill>
        <p:spPr bwMode="auto">
          <a:xfrm>
            <a:off x="789361" y="1912212"/>
            <a:ext cx="1686256" cy="2116159"/>
          </a:xfrm>
          <a:prstGeom prst="rect">
            <a:avLst/>
          </a:prstGeom>
          <a:noFill/>
          <a:ln w="19050" algn="in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12" name="Picture 2" descr="C:\Users\o54-eskorobogatko\Desktop\ROSEL_LOGO2_1902-2.png">
            <a:extLst>
              <a:ext uri="{FF2B5EF4-FFF2-40B4-BE49-F238E27FC236}">
                <a16:creationId xmlns:a16="http://schemas.microsoft.com/office/drawing/2014/main" xmlns="" id="{71E4E9C7-AB6D-4AA4-91B6-C07C553CE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8"/>
          <a:stretch/>
        </p:blipFill>
        <p:spPr bwMode="auto">
          <a:xfrm>
            <a:off x="3605782" y="524786"/>
            <a:ext cx="978861" cy="4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0938BAF-D9F9-4C9A-BEAA-DA6883F0E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52" y="570609"/>
            <a:ext cx="1709469" cy="32029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1247F02-B910-45D7-951F-D288833D5AA9}"/>
              </a:ext>
            </a:extLst>
          </p:cNvPr>
          <p:cNvSpPr/>
          <p:nvPr/>
        </p:nvSpPr>
        <p:spPr>
          <a:xfrm>
            <a:off x="11436647" y="366184"/>
            <a:ext cx="643467" cy="643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97FA25F-B689-48B9-BBEC-340B3FAF8AD0}"/>
              </a:ext>
            </a:extLst>
          </p:cNvPr>
          <p:cNvSpPr/>
          <p:nvPr/>
        </p:nvSpPr>
        <p:spPr>
          <a:xfrm>
            <a:off x="781050" y="6769351"/>
            <a:ext cx="11410950" cy="123244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E90E01C-B8C2-4AC8-AE66-6BCBFD58586E}"/>
              </a:ext>
            </a:extLst>
          </p:cNvPr>
          <p:cNvSpPr/>
          <p:nvPr/>
        </p:nvSpPr>
        <p:spPr>
          <a:xfrm>
            <a:off x="781050" y="1263807"/>
            <a:ext cx="11410950" cy="565568"/>
          </a:xfrm>
          <a:prstGeom prst="rect">
            <a:avLst/>
          </a:prstGeom>
          <a:solidFill>
            <a:srgbClr val="3D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0C90B4-C99D-491A-9BCB-3B0452A6B27B}"/>
              </a:ext>
            </a:extLst>
          </p:cNvPr>
          <p:cNvSpPr txBox="1"/>
          <p:nvPr/>
        </p:nvSpPr>
        <p:spPr>
          <a:xfrm>
            <a:off x="11436646" y="513022"/>
            <a:ext cx="64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BDBCD775-1E5A-4950-82AD-9AFF2C0B767F}"/>
              </a:ext>
            </a:extLst>
          </p:cNvPr>
          <p:cNvSpPr txBox="1">
            <a:spLocks/>
          </p:cNvSpPr>
          <p:nvPr/>
        </p:nvSpPr>
        <p:spPr>
          <a:xfrm>
            <a:off x="861266" y="1176737"/>
            <a:ext cx="10001915" cy="73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выбрали РЗП: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xmlns="" id="{DC495B62-7E63-4C17-B7DB-6FEAE7FA130F}"/>
              </a:ext>
            </a:extLst>
          </p:cNvPr>
          <p:cNvSpPr txBox="1">
            <a:spLocks/>
          </p:cNvSpPr>
          <p:nvPr/>
        </p:nvSpPr>
        <p:spPr>
          <a:xfrm>
            <a:off x="2555834" y="4262649"/>
            <a:ext cx="3997366" cy="245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Екатерина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Сенаторова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Инженер-конструктор: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«Спектр задач, решаемых в рамках нашего отдела, огромен. Легко и просто не бывает, но зато и скучать не приходится. Для молодого сотрудника это особенно важный аспект!»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xmlns="" id="{B7FDEF75-97FB-404F-9A64-A44AA99DE6F3}"/>
              </a:ext>
            </a:extLst>
          </p:cNvPr>
          <p:cNvSpPr txBox="1">
            <a:spLocks/>
          </p:cNvSpPr>
          <p:nvPr/>
        </p:nvSpPr>
        <p:spPr>
          <a:xfrm>
            <a:off x="7086600" y="2969303"/>
            <a:ext cx="3076512" cy="1975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B70088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B70088"/>
              </a:buClr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Владислав Гусев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Инженер-механик:</a:t>
            </a:r>
          </a:p>
          <a:p>
            <a:pPr algn="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«Я люблю свою работу, потому что именно благодаря ей я узнал, что такое упорство, старание, взаимовыручка и дружба!»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27B1E18-DCD0-4D6D-AF5D-55A5773F26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1" y="570608"/>
            <a:ext cx="1218234" cy="3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6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442</Words>
  <Application>Microsoft Office PowerPoint</Application>
  <PresentationFormat>Произвольный</PresentationFormat>
  <Paragraphs>95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…Даже если вы не владеете специальностью!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Усанова Юлия Евгеньевна</dc:creator>
  <cp:lastModifiedBy>Гордиенко Наталья Владиславовна</cp:lastModifiedBy>
  <cp:revision>13</cp:revision>
  <dcterms:created xsi:type="dcterms:W3CDTF">2023-08-23T06:26:46Z</dcterms:created>
  <dcterms:modified xsi:type="dcterms:W3CDTF">2023-08-24T08:14:03Z</dcterms:modified>
</cp:coreProperties>
</file>