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7" r:id="rId2"/>
    <p:sldId id="267" r:id="rId3"/>
    <p:sldId id="275" r:id="rId4"/>
    <p:sldId id="269" r:id="rId5"/>
    <p:sldId id="272" r:id="rId6"/>
    <p:sldId id="271" r:id="rId7"/>
    <p:sldId id="263" r:id="rId8"/>
    <p:sldId id="277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72ADB6-27DC-4B5E-8725-7EA5A4777D8A}" v="444" dt="2023-08-21T21:00:35.8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91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F2F7B378-F3C3-41B8-8DD0-C5D620DAFC3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901C03F-57BC-48E8-9722-8F93BB1458C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3EABC-888E-45EE-8863-6B9DADE81BC7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8DD4E16-63A7-46D4-965F-DFEDEEC2FF3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F3C3E9B-2E8C-428D-BB7E-0AA702DDAC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5C2CC4-1C78-404B-A098-5CACD23DFB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001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E5A776-3F97-4299-AFB8-9607DF94E8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DABD1B4-9E57-4BD4-81F5-AD9997A239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F6626D-2242-4C34-83D2-02E98BEF5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A107-8654-43C3-BF7C-DB81E0A9004F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123AF0-EA6C-459B-B732-DB2D79C0F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CC6188-CFB6-43C2-9349-FD96859CE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55F7-023C-4A29-AED4-3CBE04997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823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9ECF8D-844C-4207-BAFA-BADE0FBA7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426469-404D-401F-95F6-E0C98645D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895BDFE-B10E-4FAF-A15D-F4FFD9782D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9061DF-27D3-42F9-9FB4-651396A7D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A107-8654-43C3-BF7C-DB81E0A9004F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F6BC1DC-F4E9-4874-BE0B-D6D6744D3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1E5B1EA-92C7-47FC-BC38-1FAB347C1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55F7-023C-4A29-AED4-3CBE04997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634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16B7A6-6EAC-4BBF-948C-C8D5733C1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6D5E4AE-9B2E-46CA-8717-200A217D02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893BE01-4769-4E6A-8960-83538B2003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7349CE3-EA6D-4380-B1AE-193EFD616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A107-8654-43C3-BF7C-DB81E0A9004F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17A502A-D4FD-4860-9BFE-4FB90CE47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B6699D3-C1D9-45F6-B369-7F88E8BA6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55F7-023C-4A29-AED4-3CBE04997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796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2E499A-B1C5-45D5-BA03-DB7D34F1B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72902A6-0545-4C86-AEB4-D4D2026CD4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818021-F016-46DF-9876-A3BF58A4E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A107-8654-43C3-BF7C-DB81E0A9004F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5377C4-5A91-434C-9B36-D20BBE5AE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D638BE-7E3D-4F28-AB07-F72F16CC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55F7-023C-4A29-AED4-3CBE04997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065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9977926-8E4F-4CE6-A757-91CAAD5EE4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4434D3B-A7EE-494D-9948-39B8B4F123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02B6CD-1749-42A2-86BD-A05BF5EA9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A107-8654-43C3-BF7C-DB81E0A9004F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030530-D506-4099-A747-AB201739B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CCE513-E3FF-416C-BA50-7558E3709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55F7-023C-4A29-AED4-3CBE04997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392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E870FD-F4C7-49CF-B581-7F35094F9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C936A2-3190-4A74-A7F5-9A69B38EA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E91E77-A7CC-4598-930C-DC667BE90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A107-8654-43C3-BF7C-DB81E0A9004F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197651-1A0A-4FF5-B49F-690FFDD85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7301F7-4AC7-44A9-9959-6C078369D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55F7-023C-4A29-AED4-3CBE04997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049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A6F5AD-EA4A-4DB8-8427-F2BAC2EEB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6D600F0-D511-4EA6-8E66-4B74E302D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521C7B-7A88-453B-8B33-0751D78C6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A107-8654-43C3-BF7C-DB81E0A9004F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60E05E-D298-4F3D-A9B1-75C011790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01BB4F-9B21-431B-8FA1-C79A9C206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55F7-023C-4A29-AED4-3CBE04997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034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4698B-97E6-474E-B597-819E37C57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A650EA-3B6A-4EFF-8B9E-5975F7661A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30CA183-0D2A-4ED2-9DBA-5BE63CE07C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5640056-3AB9-4C72-A36D-A44812C87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A107-8654-43C3-BF7C-DB81E0A9004F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BA5C592-8D9A-4EFD-BDAF-004FADE0C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6BF0E49-99AE-476F-BF3C-ACE56106D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55F7-023C-4A29-AED4-3CBE04997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60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9F06B0F-577D-4331-87CF-A0A833AA949D}"/>
              </a:ext>
            </a:extLst>
          </p:cNvPr>
          <p:cNvSpPr/>
          <p:nvPr userDrawn="1"/>
        </p:nvSpPr>
        <p:spPr>
          <a:xfrm>
            <a:off x="9606000" y="0"/>
            <a:ext cx="2806567" cy="68600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DDFDD1-73D5-463D-B7B9-B39F7B2F6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35" y="375112"/>
            <a:ext cx="6706065" cy="66888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398A2C93-7DAF-47FE-936C-C92361EFF2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9414" y="1314450"/>
            <a:ext cx="6706065" cy="2114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id="{D7A1320A-1390-44C8-9D96-457E4E8D51F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99958" y="365125"/>
            <a:ext cx="3961042" cy="612775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963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4459DED-C11A-4511-A847-493005395558}"/>
              </a:ext>
            </a:extLst>
          </p:cNvPr>
          <p:cNvSpPr/>
          <p:nvPr userDrawn="1"/>
        </p:nvSpPr>
        <p:spPr>
          <a:xfrm>
            <a:off x="0" y="0"/>
            <a:ext cx="12192000" cy="1825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B541E7-5B4D-43E5-8F59-EBDE70BC7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081C85-17C3-4494-ADC5-41279F506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FDFDBC3-9040-454D-921A-8EFEBEB7EFAE}"/>
              </a:ext>
            </a:extLst>
          </p:cNvPr>
          <p:cNvSpPr/>
          <p:nvPr userDrawn="1"/>
        </p:nvSpPr>
        <p:spPr>
          <a:xfrm>
            <a:off x="0" y="6492875"/>
            <a:ext cx="12192000" cy="365125"/>
          </a:xfrm>
          <a:prstGeom prst="rect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noFill/>
              </a:ln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668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FA29F9-23BA-4ECB-82B3-298CF1487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0B0088F-4F61-4CA9-8363-CD42440569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83FC360-5B08-4CF4-A526-AB2CCE9F3A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588615A-2070-42C4-B6D8-FBF878A109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DFECA10-3085-492F-995A-86D6560930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C31F736-D24A-4001-B690-35E7524C5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A107-8654-43C3-BF7C-DB81E0A9004F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A27D62C-DA1D-45F4-81AB-08FB00448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BC030DF-F60C-4C5C-9AFC-1EFD8EB10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55F7-023C-4A29-AED4-3CBE04997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513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83FAD6-11EA-489A-A363-BEDC63A3A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CD500A0-4AAC-4067-B9F1-2003436DB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A107-8654-43C3-BF7C-DB81E0A9004F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3AAABCB-729C-43E9-800C-52465EA13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439AD69-049B-4695-82B6-90F26809E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55F7-023C-4A29-AED4-3CBE04997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636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798DA06-64B5-4510-A27E-BE7B3BC57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A107-8654-43C3-BF7C-DB81E0A9004F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A58C18A-6119-4890-A99B-6AEF6E5A0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8A9E183-1F9C-4A45-93C6-002A250AD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55F7-023C-4A29-AED4-3CBE04997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22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presentation-creation.ru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1FBEC2-919E-4102-894D-6DB41EC7A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4FB6738-3D94-4778-815D-9A8651015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AC02A4-B7C1-4153-BB05-1E4CDE6798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A107-8654-43C3-BF7C-DB81E0A9004F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DF5F0C-3923-461E-8DC7-F30C671043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866F7A-327E-44B1-B5F8-E9DA7BB9D8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255F7-023C-4A29-AED4-3CBE049975C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>
            <a:hlinkClick r:id="rId15"/>
            <a:extLst>
              <a:ext uri="{FF2B5EF4-FFF2-40B4-BE49-F238E27FC236}">
                <a16:creationId xmlns:a16="http://schemas.microsoft.com/office/drawing/2014/main" id="{70F833F9-0231-4EE9-AFEB-F77CEF52A2BE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21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0" r:id="rId5"/>
    <p:sldLayoutId id="2147483663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0" y="0"/>
            <a:ext cx="4524364" cy="6858000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5381620" y="857232"/>
            <a:ext cx="6286544" cy="45720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400" b="1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Ростовский</a:t>
            </a:r>
            <a:br>
              <a:rPr kumimoji="0" lang="ru-RU" sz="6400" b="1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</a:br>
            <a:r>
              <a:rPr kumimoji="0" lang="ru-RU" sz="6400" b="1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оптико-механический</a:t>
            </a:r>
            <a:br>
              <a:rPr kumimoji="0" lang="ru-RU" sz="6400" b="1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</a:br>
            <a:r>
              <a:rPr kumimoji="0" lang="ru-RU" sz="6400" b="1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завод</a:t>
            </a:r>
            <a:br>
              <a:rPr kumimoji="0" lang="ru-RU" sz="2000" b="1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endParaRPr kumimoji="0" lang="ru-RU" sz="2000" b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pic>
        <p:nvPicPr>
          <p:cNvPr id="24" name="Рисунок 23" descr="без фона.pn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-190544" y="1500174"/>
            <a:ext cx="4742951" cy="335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439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452530" y="2000240"/>
            <a:ext cx="464347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Основан в 1975 году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Численность предприятия 765 человек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Основной вид деятельности - разработка, производство и ремонт оптико-механических комплексов, приборов специального и гражданского назначения</a:t>
            </a:r>
          </a:p>
          <a:p>
            <a:endParaRPr lang="ru-RU" dirty="0">
              <a:latin typeface="Arial Narrow" panose="020B0606020202030204" pitchFamily="34" charset="0"/>
            </a:endParaRPr>
          </a:p>
          <a:p>
            <a:endParaRPr lang="ru-RU" dirty="0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BB356703-6718-4096-979E-75C8910B5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35" y="688411"/>
            <a:ext cx="6706065" cy="668887"/>
          </a:xfrm>
        </p:spPr>
        <p:txBody>
          <a:bodyPr>
            <a:normAutofit fontScale="90000"/>
          </a:bodyPr>
          <a:lstStyle/>
          <a:p>
            <a:r>
              <a:rPr lang="en" dirty="0">
                <a:solidFill>
                  <a:schemeClr val="accent2"/>
                </a:solidFill>
                <a:latin typeface="Arno Pro Smbd" pitchFamily="18" charset="0"/>
              </a:rPr>
              <a:t>Основные </a:t>
            </a:r>
            <a:r>
              <a:rPr lang="ru-RU" dirty="0">
                <a:solidFill>
                  <a:schemeClr val="accent2"/>
                </a:solidFill>
                <a:latin typeface="Arno Pro Smbd" pitchFamily="18" charset="0"/>
              </a:rPr>
              <a:t>сведения </a:t>
            </a:r>
            <a:r>
              <a:rPr lang="en" dirty="0">
                <a:solidFill>
                  <a:schemeClr val="accent2"/>
                </a:solidFill>
                <a:latin typeface="Arno Pro Smbd" pitchFamily="18" charset="0"/>
              </a:rPr>
              <a:t>ПАО "РОМЗ"</a:t>
            </a:r>
            <a:endParaRPr lang="ru-RU" dirty="0">
              <a:solidFill>
                <a:schemeClr val="accent2"/>
              </a:solidFill>
              <a:latin typeface="Arno Pro Smbd" pitchFamily="18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624522" y="1857364"/>
            <a:ext cx="613694" cy="613694"/>
            <a:chOff x="354547" y="2198777"/>
            <a:chExt cx="613694" cy="613694"/>
          </a:xfrm>
        </p:grpSpPr>
        <p:sp>
          <p:nvSpPr>
            <p:cNvPr id="16" name="Прямоугольник: скругленные углы 15">
              <a:extLst>
                <a:ext uri="{FF2B5EF4-FFF2-40B4-BE49-F238E27FC236}">
                  <a16:creationId xmlns:a16="http://schemas.microsoft.com/office/drawing/2014/main" id="{F20FA84D-2D85-48FC-8112-CE1A01B3A4DC}"/>
                </a:ext>
              </a:extLst>
            </p:cNvPr>
            <p:cNvSpPr/>
            <p:nvPr/>
          </p:nvSpPr>
          <p:spPr>
            <a:xfrm rot="2689455">
              <a:off x="354547" y="2198777"/>
              <a:ext cx="613694" cy="613694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41B6907-BFD2-4D10-94E7-BD13B53449F3}"/>
                </a:ext>
              </a:extLst>
            </p:cNvPr>
            <p:cNvSpPr txBox="1"/>
            <p:nvPr/>
          </p:nvSpPr>
          <p:spPr>
            <a:xfrm>
              <a:off x="380960" y="2285992"/>
              <a:ext cx="495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400" b="1" dirty="0">
                  <a:solidFill>
                    <a:schemeClr val="bg1"/>
                  </a:solidFill>
                </a:rPr>
                <a:t>01</a:t>
              </a: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624522" y="3071810"/>
            <a:ext cx="613694" cy="613694"/>
            <a:chOff x="1651067" y="3688339"/>
            <a:chExt cx="613694" cy="613694"/>
          </a:xfrm>
        </p:grpSpPr>
        <p:sp>
          <p:nvSpPr>
            <p:cNvPr id="18" name="Прямоугольник: скругленные углы 17">
              <a:extLst>
                <a:ext uri="{FF2B5EF4-FFF2-40B4-BE49-F238E27FC236}">
                  <a16:creationId xmlns:a16="http://schemas.microsoft.com/office/drawing/2014/main" id="{F8D4F419-C985-4128-A704-3C52C365C35A}"/>
                </a:ext>
              </a:extLst>
            </p:cNvPr>
            <p:cNvSpPr/>
            <p:nvPr/>
          </p:nvSpPr>
          <p:spPr>
            <a:xfrm rot="2689455">
              <a:off x="1651067" y="3688339"/>
              <a:ext cx="613694" cy="613694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62831F4-2FD4-4876-BA0C-2C24EA34A8CF}"/>
                </a:ext>
              </a:extLst>
            </p:cNvPr>
            <p:cNvSpPr txBox="1"/>
            <p:nvPr/>
          </p:nvSpPr>
          <p:spPr>
            <a:xfrm>
              <a:off x="1710089" y="3764353"/>
              <a:ext cx="495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400" b="1" dirty="0">
                  <a:solidFill>
                    <a:schemeClr val="bg1"/>
                  </a:solidFill>
                </a:rPr>
                <a:t>0</a:t>
              </a:r>
              <a:r>
                <a:rPr lang="en-US" sz="2400" b="1" dirty="0">
                  <a:solidFill>
                    <a:schemeClr val="bg1"/>
                  </a:solidFill>
                </a:rPr>
                <a:t>2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666712" y="4429132"/>
            <a:ext cx="613694" cy="613694"/>
            <a:chOff x="293242" y="4974223"/>
            <a:chExt cx="613694" cy="613694"/>
          </a:xfrm>
        </p:grpSpPr>
        <p:sp>
          <p:nvSpPr>
            <p:cNvPr id="24" name="Прямоугольник: скругленные углы 23">
              <a:extLst>
                <a:ext uri="{FF2B5EF4-FFF2-40B4-BE49-F238E27FC236}">
                  <a16:creationId xmlns:a16="http://schemas.microsoft.com/office/drawing/2014/main" id="{F5F87BF2-0E8C-464F-83CE-C51FC1C29FBF}"/>
                </a:ext>
              </a:extLst>
            </p:cNvPr>
            <p:cNvSpPr/>
            <p:nvPr/>
          </p:nvSpPr>
          <p:spPr>
            <a:xfrm rot="2689455">
              <a:off x="293242" y="4974223"/>
              <a:ext cx="613694" cy="613694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3F9A0B0-321F-4F30-810F-91242B5866DA}"/>
                </a:ext>
              </a:extLst>
            </p:cNvPr>
            <p:cNvSpPr txBox="1"/>
            <p:nvPr/>
          </p:nvSpPr>
          <p:spPr>
            <a:xfrm>
              <a:off x="352264" y="5050237"/>
              <a:ext cx="495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400" b="1" dirty="0">
                  <a:solidFill>
                    <a:schemeClr val="bg1"/>
                  </a:solidFill>
                </a:rPr>
                <a:t>0</a:t>
              </a:r>
              <a:r>
                <a:rPr lang="en-US" sz="2400" b="1" dirty="0">
                  <a:solidFill>
                    <a:schemeClr val="bg1"/>
                  </a:solidFill>
                </a:rPr>
                <a:t>3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BA6965E1-1479-4AB8-84E3-78DE6CC0D84E}"/>
              </a:ext>
            </a:extLst>
          </p:cNvPr>
          <p:cNvSpPr txBox="1"/>
          <p:nvPr/>
        </p:nvSpPr>
        <p:spPr>
          <a:xfrm>
            <a:off x="3860884" y="4372217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0</a:t>
            </a:r>
            <a:r>
              <a:rPr lang="en-US" sz="2400" b="1" dirty="0">
                <a:solidFill>
                  <a:schemeClr val="bg1"/>
                </a:solidFill>
              </a:rPr>
              <a:t>4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9218" name="Picture 2" descr="https://sun1-22.userapi.com/impg/cxUzmsSjioYjo3s7fuvStdkwZSTk3p3vZVgV6g/XG_YGbPsFVE.jpg?size=1280x853&amp;quality=95&amp;sign=843ea0c0318f686626c8bc30e11dafde&amp;c_uniq_tag=vtF1dffAyPGXC98fqxKu3QmVbaCrT-9ICwG2YRwXuuw&amp;type=album"/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56040" y="1310353"/>
            <a:ext cx="2911379" cy="41366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52405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s://avatars.mds.yandex.net/i?id=a11d0533fdea9abadd3dede9159b4e49_l-5363193-images-thumbs&amp;n=1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53124" y="2709882"/>
            <a:ext cx="5714465" cy="414811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12192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2398" y="566730"/>
            <a:ext cx="10515600" cy="576254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Arno Pro Smbd" pitchFamily="18" charset="0"/>
              </a:rPr>
              <a:t>Востребованные специальности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80960" y="1643050"/>
            <a:ext cx="73581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Инженер- конструктор</a:t>
            </a:r>
          </a:p>
          <a:p>
            <a:pPr fontAlgn="b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Инженер- технолог</a:t>
            </a:r>
          </a:p>
          <a:p>
            <a:pPr fontAlgn="b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Инженер-исследователь</a:t>
            </a:r>
          </a:p>
          <a:p>
            <a:pPr fontAlgn="b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Инженер по метрологии</a:t>
            </a:r>
          </a:p>
          <a:p>
            <a:pPr fontAlgn="b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Фрезеровщик</a:t>
            </a:r>
          </a:p>
          <a:p>
            <a:pPr fontAlgn="b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Токарь </a:t>
            </a:r>
          </a:p>
          <a:p>
            <a:pPr fontAlgn="b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Столяр</a:t>
            </a:r>
          </a:p>
          <a:p>
            <a:pPr fontAlgn="b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Гальваник </a:t>
            </a:r>
          </a:p>
          <a:p>
            <a:pPr fontAlgn="b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Оператор станков с программным управлением</a:t>
            </a:r>
          </a:p>
          <a:p>
            <a:pPr fontAlgn="b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Наладчик станков и манипуляторов с программным </a:t>
            </a:r>
          </a:p>
          <a:p>
            <a:pPr fontAlgn="b">
              <a:lnSpc>
                <a:spcPct val="150000"/>
              </a:lnSpc>
              <a:buClr>
                <a:schemeClr val="accent5">
                  <a:lumMod val="75000"/>
                </a:schemeClr>
              </a:buClr>
            </a:pP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управлением</a:t>
            </a:r>
          </a:p>
          <a:p>
            <a:pPr fontAlgn="b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Слесарь механосборочных работ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810248" y="1714488"/>
            <a:ext cx="6096000" cy="39087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"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Центрировщик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оптических деталей</a:t>
            </a:r>
          </a:p>
          <a:p>
            <a:pPr fontAlgn="b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Лакировщик</a:t>
            </a:r>
          </a:p>
          <a:p>
            <a:pPr fontAlgn="b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Монтажник радиоэлектронной аппаратуры и </a:t>
            </a:r>
          </a:p>
          <a:p>
            <a:pPr fontAlgn="b">
              <a:lnSpc>
                <a:spcPct val="150000"/>
              </a:lnSpc>
              <a:buClr>
                <a:schemeClr val="accent5">
                  <a:lumMod val="75000"/>
                </a:schemeClr>
              </a:buClr>
            </a:pP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приборов</a:t>
            </a:r>
          </a:p>
          <a:p>
            <a:pPr fontAlgn="b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Чистильщик оптики</a:t>
            </a:r>
          </a:p>
          <a:p>
            <a:pPr fontAlgn="b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Оптик</a:t>
            </a:r>
          </a:p>
          <a:p>
            <a:pPr fontAlgn="b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Оператор вакуумных установок по нанесению </a:t>
            </a:r>
          </a:p>
          <a:p>
            <a:pPr fontAlgn="b">
              <a:lnSpc>
                <a:spcPct val="150000"/>
              </a:lnSpc>
              <a:buClr>
                <a:schemeClr val="accent5">
                  <a:lumMod val="75000"/>
                </a:schemeClr>
              </a:buClr>
            </a:pP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покрытий на оптические детали</a:t>
            </a:r>
          </a:p>
          <a:p>
            <a:pPr fontAlgn="b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Шихтовщик</a:t>
            </a:r>
            <a:endParaRPr 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Фацетчик</a:t>
            </a:r>
            <a:endParaRPr 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"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endParaRPr 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12192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6646" y="1928802"/>
            <a:ext cx="4572032" cy="4572032"/>
          </a:xfrm>
        </p:spPr>
        <p:txBody>
          <a:bodyPr>
            <a:normAutofit/>
          </a:bodyPr>
          <a:lstStyle/>
          <a:p>
            <a:pPr algn="l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Для школьников, студентов проводятся экскурсии 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игра «Шпион» с целью:</a:t>
            </a:r>
          </a:p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информирования школьников, студентов о деятельности предприятия</a:t>
            </a:r>
          </a:p>
          <a:p>
            <a:pPr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популяризации рабочих профессий и инженерных специальностей </a:t>
            </a:r>
          </a:p>
          <a:p>
            <a:pPr algn="l">
              <a:buClr>
                <a:schemeClr val="accent1">
                  <a:lumMod val="75000"/>
                </a:schemeClr>
              </a:buClr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2023 году в экскурсиях приняли участие - 90 человек.</a:t>
            </a:r>
          </a:p>
          <a:p>
            <a:pPr algn="l">
              <a:buClr>
                <a:schemeClr val="accent1">
                  <a:lumMod val="75000"/>
                </a:schemeClr>
              </a:buClr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игре «Шпион» - 64 человека</a:t>
            </a:r>
          </a:p>
          <a:p>
            <a:pPr algn="l"/>
            <a:endParaRPr lang="ru-RU" dirty="0">
              <a:solidFill>
                <a:schemeClr val="accent5">
                  <a:lumMod val="75000"/>
                </a:schemeClr>
              </a:solidFill>
              <a:latin typeface="Inter Tight Medium"/>
              <a:cs typeface="Segoe UI"/>
            </a:endParaRPr>
          </a:p>
          <a:p>
            <a:pPr algn="l"/>
            <a:endParaRPr lang="ru-RU" dirty="0">
              <a:solidFill>
                <a:schemeClr val="accent5">
                  <a:lumMod val="75000"/>
                </a:schemeClr>
              </a:solidFill>
              <a:latin typeface="Inter Tight Medium"/>
              <a:cs typeface="Segoe UI"/>
            </a:endParaRPr>
          </a:p>
        </p:txBody>
      </p:sp>
      <p:sp>
        <p:nvSpPr>
          <p:cNvPr id="5" name="Заголовок 5">
            <a:extLst>
              <a:ext uri="{FF2B5EF4-FFF2-40B4-BE49-F238E27FC236}">
                <a16:creationId xmlns:a16="http://schemas.microsoft.com/office/drawing/2014/main" id="{0FF82343-202A-4D4B-8BA3-D03966DE80FF}"/>
              </a:ext>
            </a:extLst>
          </p:cNvPr>
          <p:cNvSpPr txBox="1">
            <a:spLocks/>
          </p:cNvSpPr>
          <p:nvPr/>
        </p:nvSpPr>
        <p:spPr>
          <a:xfrm>
            <a:off x="-547734" y="104109"/>
            <a:ext cx="7226461" cy="103887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no Pro Smbd" pitchFamily="18" charset="0"/>
                <a:ea typeface="+mj-ea"/>
                <a:cs typeface="+mj-cs"/>
              </a:rPr>
              <a:t>Экскурсии в ПАО "РОМЗ"</a:t>
            </a:r>
          </a:p>
        </p:txBody>
      </p:sp>
      <p:pic>
        <p:nvPicPr>
          <p:cNvPr id="9" name="Рисунок 8" descr="IMG_003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501128" y="1916074"/>
            <a:ext cx="2952328" cy="2298744"/>
          </a:xfrm>
          <a:prstGeom prst="rect">
            <a:avLst/>
          </a:prstGeom>
        </p:spPr>
      </p:pic>
      <p:pic>
        <p:nvPicPr>
          <p:cNvPr id="10" name="Рисунок 9" descr="IMG-20230220-WA0064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1964" y="2658719"/>
            <a:ext cx="3298292" cy="2473719"/>
          </a:xfrm>
          <a:prstGeom prst="rect">
            <a:avLst/>
          </a:prstGeom>
        </p:spPr>
      </p:pic>
      <p:pic>
        <p:nvPicPr>
          <p:cNvPr id="1026" name="Picture 2" descr="C:\Users\450_11\Desktop\Акобян\экскурсия\17.02. Хмельниковская школа\Фото\выборочные\IMG_998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00256" y="4395934"/>
            <a:ext cx="3107553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214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dirty="0"/>
              <a:t>   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09522" y="1534979"/>
          <a:ext cx="11501518" cy="2800463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1501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69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Производственная практика</a:t>
                      </a:r>
                      <a:endParaRPr lang="ru-RU" sz="1600" dirty="0">
                        <a:latin typeface="Bookman Old Style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0979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 время практики возможно трудоустройство:</a:t>
                      </a:r>
                    </a:p>
                    <a:p>
                      <a:pPr>
                        <a:buClr>
                          <a:schemeClr val="accent5">
                            <a:lumMod val="75000"/>
                          </a:schemeClr>
                        </a:buClr>
                        <a:buFont typeface="Wingdings" pitchFamily="2" charset="2"/>
                        <a:buChar char="Ø"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заработная плата для студентов ВУЗов-  25 000 рублей;</a:t>
                      </a:r>
                    </a:p>
                    <a:p>
                      <a:pPr>
                        <a:buClr>
                          <a:schemeClr val="accent5">
                            <a:lumMod val="75000"/>
                          </a:schemeClr>
                        </a:buClr>
                        <a:buFont typeface="Wingdings" pitchFamily="2" charset="2"/>
                        <a:buChar char="Ø"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заработная плата для студентов СПО- 20 000 рублей.</a:t>
                      </a:r>
                    </a:p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 2023 практику прошли 38 студентов , из них 34- студенты  ВУЗов, 4 -студенты СПО.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4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Совмещение работы и обучения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0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Привлечение студентов последних курсов к работе на предприятии с переходом на индивидуальный график обучения.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478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Целевое обучение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1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Возможность поступления на бюджетной основе по направлению от</a:t>
                      </a: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ПАО «РОМЗ» в ведущие ВУЗы страны.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26F139E6-B810-5A3C-1E6F-CEA97DA582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08029"/>
              </p:ext>
            </p:extLst>
          </p:nvPr>
        </p:nvGraphicFramePr>
        <p:xfrm>
          <a:off x="309522" y="4355802"/>
          <a:ext cx="11501518" cy="185928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526703">
                  <a:extLst>
                    <a:ext uri="{9D8B030D-6E8A-4147-A177-3AD203B41FA5}">
                      <a16:colId xmlns:a16="http://schemas.microsoft.com/office/drawing/2014/main" val="1144182159"/>
                    </a:ext>
                  </a:extLst>
                </a:gridCol>
                <a:gridCol w="1714994">
                  <a:extLst>
                    <a:ext uri="{9D8B030D-6E8A-4147-A177-3AD203B41FA5}">
                      <a16:colId xmlns:a16="http://schemas.microsoft.com/office/drawing/2014/main" val="4011715979"/>
                    </a:ext>
                  </a:extLst>
                </a:gridCol>
                <a:gridCol w="4259821">
                  <a:extLst>
                    <a:ext uri="{9D8B030D-6E8A-4147-A177-3AD203B41FA5}">
                      <a16:colId xmlns:a16="http://schemas.microsoft.com/office/drawing/2014/main" val="3406884690"/>
                    </a:ext>
                  </a:extLst>
                </a:gridCol>
              </a:tblGrid>
              <a:tr h="192934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2022, чел.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2023, чел.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85490"/>
                  </a:ext>
                </a:extLst>
              </a:tr>
              <a:tr h="1768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Поступили по программе</a:t>
                      </a:r>
                      <a:r>
                        <a:rPr lang="ru-RU" sz="1200" baseline="0" dirty="0">
                          <a:latin typeface="Times New Roman" pitchFamily="18" charset="0"/>
                          <a:cs typeface="Times New Roman" pitchFamily="18" charset="0"/>
                        </a:rPr>
                        <a:t> целевого обучения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939730"/>
                  </a:ext>
                </a:extLst>
              </a:tr>
              <a:tr h="1768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Прошли практику на</a:t>
                      </a:r>
                      <a:r>
                        <a:rPr lang="ru-RU" sz="1200" baseline="0" dirty="0">
                          <a:latin typeface="Times New Roman" pitchFamily="18" charset="0"/>
                          <a:cs typeface="Times New Roman" pitchFamily="18" charset="0"/>
                        </a:rPr>
                        <a:t> предприятии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287173"/>
                  </a:ext>
                </a:extLst>
              </a:tr>
              <a:tr h="1768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Завершили обучение в ВУЗе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47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Трудоустроились на предприятие после окончания ВУЗа (продолжили обучение в магистратуре)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 (3)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планирует трудоустройство 3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8365935"/>
                  </a:ext>
                </a:extLst>
              </a:tr>
              <a:tr h="27242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Всего целевиков на 22.08.2023</a:t>
                      </a:r>
                    </a:p>
                  </a:txBody>
                  <a:tcP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203299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4022" y="353777"/>
            <a:ext cx="112389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Arno Pro Smbd" pitchFamily="18" charset="0"/>
              </a:rPr>
              <a:t>Взаимодействие</a:t>
            </a:r>
            <a:r>
              <a:rPr lang="ru-RU" sz="4000" dirty="0">
                <a:solidFill>
                  <a:schemeClr val="accent2"/>
                </a:solidFill>
                <a:latin typeface="Arno Pro Smbd" pitchFamily="18" charset="0"/>
              </a:rPr>
              <a:t> </a:t>
            </a:r>
            <a:r>
              <a:rPr lang="ru-RU" sz="4000" dirty="0">
                <a:solidFill>
                  <a:schemeClr val="bg1"/>
                </a:solidFill>
                <a:latin typeface="Arno Pro Smbd" pitchFamily="18" charset="0"/>
              </a:rPr>
              <a:t>с образовательными учреждениями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>
            <a:extLst>
              <a:ext uri="{FF2B5EF4-FFF2-40B4-BE49-F238E27FC236}">
                <a16:creationId xmlns:a16="http://schemas.microsoft.com/office/drawing/2014/main" id="{CDA43065-F417-3986-D144-65B24ADF1514}"/>
              </a:ext>
            </a:extLst>
          </p:cNvPr>
          <p:cNvSpPr txBox="1"/>
          <p:nvPr/>
        </p:nvSpPr>
        <p:spPr>
          <a:xfrm>
            <a:off x="952464" y="1071546"/>
            <a:ext cx="5500726" cy="706347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ru-RU" b="1" dirty="0">
                <a:solidFill>
                  <a:srgbClr val="2F5496"/>
                </a:solidFill>
                <a:latin typeface="Times New Roman" pitchFamily="18" charset="0"/>
                <a:cs typeface="Times New Roman" pitchFamily="18" charset="0"/>
              </a:rPr>
              <a:t>Ученичество</a:t>
            </a:r>
          </a:p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Возможность получения профессии на производстве</a:t>
            </a:r>
          </a:p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Стипендия на время ученичества – 30 000 рублей.</a:t>
            </a:r>
          </a:p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Срок обучения - 3-5 мес.</a:t>
            </a:r>
          </a:p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Повышение квалификации за счет средств работодателя. </a:t>
            </a:r>
          </a:p>
          <a:p>
            <a:pPr>
              <a:lnSpc>
                <a:spcPct val="150000"/>
              </a:lnSpc>
            </a:pPr>
            <a:endParaRPr lang="ru-RU" sz="11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Адаптация/ стажировка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Для вновь принятого персонала, не имеющего опыта работы или имеющего недостаточную квалификацию, возможна организация адаптации, стажировки на рабочем месте. </a:t>
            </a:r>
          </a:p>
          <a:p>
            <a:pPr>
              <a:lnSpc>
                <a:spcPct val="150000"/>
              </a:lnSpc>
            </a:pPr>
            <a:endParaRPr lang="ru-RU" dirty="0"/>
          </a:p>
          <a:p>
            <a:pPr>
              <a:lnSpc>
                <a:spcPct val="150000"/>
              </a:lnSpc>
            </a:pPr>
            <a:endParaRPr lang="ru-RU" b="1" dirty="0">
              <a:solidFill>
                <a:srgbClr val="2F5496"/>
              </a:solidFill>
              <a:cs typeface="Calibri"/>
            </a:endParaRPr>
          </a:p>
          <a:p>
            <a:pPr>
              <a:lnSpc>
                <a:spcPct val="150000"/>
              </a:lnSpc>
            </a:pPr>
            <a:endParaRPr lang="ru-RU" sz="1400" dirty="0">
              <a:solidFill>
                <a:srgbClr val="2F5496"/>
              </a:solidFill>
              <a:cs typeface="Calibri"/>
            </a:endParaRPr>
          </a:p>
        </p:txBody>
      </p:sp>
      <p:sp>
        <p:nvSpPr>
          <p:cNvPr id="4" name="Заголовок 5">
            <a:extLst>
              <a:ext uri="{FF2B5EF4-FFF2-40B4-BE49-F238E27FC236}">
                <a16:creationId xmlns:a16="http://schemas.microsoft.com/office/drawing/2014/main" id="{7C1FB102-17B9-D8A3-0154-2B09EE0E2DB6}"/>
              </a:ext>
            </a:extLst>
          </p:cNvPr>
          <p:cNvSpPr>
            <a:spLocks noGrp="1"/>
          </p:cNvSpPr>
          <p:nvPr/>
        </p:nvSpPr>
        <p:spPr>
          <a:xfrm>
            <a:off x="392502" y="91955"/>
            <a:ext cx="10515600" cy="5491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/>
              <a:t>Целевое обучение</a:t>
            </a:r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730FC83-8D69-EB6A-D377-6AAF1CF7FAAC}"/>
              </a:ext>
            </a:extLst>
          </p:cNvPr>
          <p:cNvSpPr/>
          <p:nvPr/>
        </p:nvSpPr>
        <p:spPr>
          <a:xfrm>
            <a:off x="1" y="0"/>
            <a:ext cx="12191999" cy="103516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7C1FB102-17B9-D8A3-0154-2B09EE0E2DB6}"/>
              </a:ext>
            </a:extLst>
          </p:cNvPr>
          <p:cNvSpPr>
            <a:spLocks noGrp="1"/>
          </p:cNvSpPr>
          <p:nvPr/>
        </p:nvSpPr>
        <p:spPr>
          <a:xfrm>
            <a:off x="736660" y="263585"/>
            <a:ext cx="10515600" cy="7648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>
                <a:latin typeface="Arno Pro Smbd" pitchFamily="18" charset="0"/>
              </a:rPr>
              <a:t>Подготовка, переподготовка кадров</a:t>
            </a:r>
            <a:endParaRPr lang="ru-RU" sz="4000" dirty="0">
              <a:latin typeface="Arno Pro Smbd" pitchFamily="18" charset="0"/>
            </a:endParaRPr>
          </a:p>
        </p:txBody>
      </p:sp>
      <p:pic>
        <p:nvPicPr>
          <p:cNvPr id="14" name="Рисунок 13" descr="rMzGjFbClyg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52384" y="1071546"/>
            <a:ext cx="2254478" cy="2994878"/>
          </a:xfrm>
          <a:prstGeom prst="rect">
            <a:avLst/>
          </a:prstGeom>
        </p:spPr>
      </p:pic>
      <p:pic>
        <p:nvPicPr>
          <p:cNvPr id="15" name="Рисунок 14" descr="vRcH5DeKFFo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52060" y="4365104"/>
            <a:ext cx="2600648" cy="1950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01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0" y="0"/>
            <a:ext cx="12192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692638-F08C-4F8D-9B03-9504E505B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398" y="214290"/>
            <a:ext cx="10515600" cy="132556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  <a:latin typeface="Arno Pro Smbd" pitchFamily="18" charset="0"/>
                <a:ea typeface="MS Mincho"/>
                <a:cs typeface="Times New Roman"/>
              </a:rPr>
              <a:t>Дополнительные меры поддержки</a:t>
            </a:r>
            <a:r>
              <a:rPr lang="ru-RU" b="1" dirty="0">
                <a:solidFill>
                  <a:schemeClr val="bg1"/>
                </a:solidFill>
                <a:latin typeface="Arno Pro Smbd" pitchFamily="18" charset="0"/>
              </a:rPr>
              <a:t> </a:t>
            </a:r>
            <a:r>
              <a:rPr lang="ru-RU" b="1" dirty="0">
                <a:latin typeface="Arno Pro Smbd" pitchFamily="18" charset="0"/>
              </a:rPr>
              <a:t> </a:t>
            </a:r>
            <a:endParaRPr lang="ru-RU" dirty="0">
              <a:latin typeface="Arno Pro Smbd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3836" y="1857364"/>
            <a:ext cx="707236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Трансфер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из г. Ярославля до предприятия и обратно;</a:t>
            </a:r>
          </a:p>
          <a:p>
            <a:pPr fontAlgn="t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Компенсация проезда на городском транспорте до предприятия и обратно;</a:t>
            </a:r>
          </a:p>
          <a:p>
            <a:pPr fontAlgn="t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Частичная компенсация расходов на питание, аренды жилья;</a:t>
            </a:r>
          </a:p>
          <a:p>
            <a:pPr fontAlgn="t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Организация мероприятий по производственной адаптации на предприятии;</a:t>
            </a:r>
          </a:p>
          <a:p>
            <a:pPr fontAlgn="t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Повышение квалификации за счет средств предприятия;   </a:t>
            </a:r>
          </a:p>
          <a:p>
            <a:pPr fontAlgn="t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Организация культурно – массовой и физкультурно-оздоровительной работы (спартакиады, дней здоровья и другие мероприятия);</a:t>
            </a:r>
          </a:p>
          <a:p>
            <a:pPr fontAlgn="t"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Сотрудники ПАО «РОМЗ» в виде поощрения могут быть награждены корпоративными, ведомственными и государственными наградами;</a:t>
            </a:r>
          </a:p>
          <a:p>
            <a:pPr>
              <a:lnSpc>
                <a:spcPct val="15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Подъемное пособие в размере должностного оклада для молодых специалистов.</a:t>
            </a:r>
          </a:p>
        </p:txBody>
      </p:sp>
      <p:pic>
        <p:nvPicPr>
          <p:cNvPr id="42" name="Рисунок 41" descr="IMG_0586[1]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704005" y="975395"/>
            <a:ext cx="2720530" cy="3287288"/>
          </a:xfrm>
          <a:prstGeom prst="rect">
            <a:avLst/>
          </a:prstGeom>
        </p:spPr>
      </p:pic>
      <p:pic>
        <p:nvPicPr>
          <p:cNvPr id="41" name="Рисунок 40" descr="2023-08-22_15-18-10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24760" y="4262683"/>
            <a:ext cx="3443238" cy="229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67457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0" y="0"/>
            <a:ext cx="4524364" cy="6858000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4738678" y="2214554"/>
            <a:ext cx="6715172" cy="300039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/>
          <a:p>
            <a:pPr>
              <a:buNone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Адрес предприятия: </a:t>
            </a:r>
            <a:r>
              <a:rPr lang="ru-RU" sz="2000" dirty="0">
                <a:ea typeface="MS Mincho"/>
              </a:rPr>
              <a:t>152150 Ярославская область, г.Ростов , Савинское шоссе д.36</a:t>
            </a:r>
          </a:p>
          <a:p>
            <a:pPr>
              <a:buNone/>
            </a:pPr>
            <a:endParaRPr lang="ru-RU" sz="2000" dirty="0">
              <a:ea typeface="MS Mincho"/>
            </a:endParaRPr>
          </a:p>
          <a:p>
            <a:pPr>
              <a:buNone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  <a:ea typeface="MS Mincho"/>
              </a:rPr>
              <a:t>Телефон:</a:t>
            </a:r>
            <a:endParaRPr lang="en-US" sz="2000" dirty="0">
              <a:solidFill>
                <a:schemeClr val="accent5">
                  <a:lumMod val="75000"/>
                </a:schemeClr>
              </a:solidFill>
              <a:ea typeface="MS Mincho"/>
            </a:endParaRPr>
          </a:p>
          <a:p>
            <a:pPr>
              <a:buNone/>
            </a:pPr>
            <a:r>
              <a:rPr lang="ru-RU" sz="2000" dirty="0">
                <a:ea typeface="MS Mincho"/>
              </a:rPr>
              <a:t> 8 (48536) 9-50-03 – приёмная генерального директора</a:t>
            </a:r>
          </a:p>
          <a:p>
            <a:pPr>
              <a:buNone/>
            </a:pPr>
            <a:r>
              <a:rPr lang="ru-RU" sz="2000" dirty="0">
                <a:ea typeface="MS Mincho"/>
              </a:rPr>
              <a:t>8 (48536) 9-56-71 – отдел по работе с персоналом</a:t>
            </a:r>
          </a:p>
          <a:p>
            <a:pPr>
              <a:buNone/>
            </a:pPr>
            <a:endParaRPr lang="ru-RU" sz="2000" dirty="0">
              <a:ea typeface="MS Mincho"/>
            </a:endParaRPr>
          </a:p>
          <a:p>
            <a:pPr>
              <a:buNone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  <a:ea typeface="MS Mincho"/>
              </a:rPr>
              <a:t>Email: </a:t>
            </a:r>
            <a:r>
              <a:rPr lang="en-US" sz="2000" dirty="0">
                <a:ea typeface="MS Mincho"/>
              </a:rPr>
              <a:t>kants@romz.ru</a:t>
            </a:r>
          </a:p>
          <a:p>
            <a:pPr>
              <a:buNone/>
            </a:pPr>
            <a:r>
              <a:rPr lang="en-US" sz="2000" dirty="0">
                <a:ea typeface="MS Mincho"/>
              </a:rPr>
              <a:t>            kadr@romz.ru </a:t>
            </a:r>
            <a:endParaRPr lang="ru-RU" sz="2000" dirty="0"/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2000" b="1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endParaRPr kumimoji="0" lang="ru-RU" sz="2000" b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pic>
        <p:nvPicPr>
          <p:cNvPr id="24" name="Рисунок 23" descr="без фона.pn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-190544" y="1500174"/>
            <a:ext cx="4742951" cy="33575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10182" y="1428736"/>
            <a:ext cx="19543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Контакты</a:t>
            </a:r>
          </a:p>
        </p:txBody>
      </p:sp>
    </p:spTree>
    <p:extLst>
      <p:ext uri="{BB962C8B-B14F-4D97-AF65-F5344CB8AC3E}">
        <p14:creationId xmlns:p14="http://schemas.microsoft.com/office/powerpoint/2010/main" val="9144396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528</Words>
  <Application>Microsoft Office PowerPoint</Application>
  <PresentationFormat>Широкоэкранный</PresentationFormat>
  <Paragraphs>103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8" baseType="lpstr">
      <vt:lpstr>Arial</vt:lpstr>
      <vt:lpstr>Arial Narrow</vt:lpstr>
      <vt:lpstr>Arno Pro Smbd</vt:lpstr>
      <vt:lpstr>Bookman Old Style</vt:lpstr>
      <vt:lpstr>Calibri</vt:lpstr>
      <vt:lpstr>Calibri Light</vt:lpstr>
      <vt:lpstr>Inter Tight Medium</vt:lpstr>
      <vt:lpstr>Times New Roman</vt:lpstr>
      <vt:lpstr>Wingdings</vt:lpstr>
      <vt:lpstr>Тема Office</vt:lpstr>
      <vt:lpstr>Презентация PowerPoint</vt:lpstr>
      <vt:lpstr>Основные сведения ПАО "РОМЗ"</vt:lpstr>
      <vt:lpstr>Востребованные специальности</vt:lpstr>
      <vt:lpstr>Презентация PowerPoint</vt:lpstr>
      <vt:lpstr>Презентация PowerPoint</vt:lpstr>
      <vt:lpstr>Презентация PowerPoint</vt:lpstr>
      <vt:lpstr>Дополнительные меры поддержки  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Elena</cp:lastModifiedBy>
  <cp:revision>270</cp:revision>
  <dcterms:created xsi:type="dcterms:W3CDTF">2020-11-01T12:52:57Z</dcterms:created>
  <dcterms:modified xsi:type="dcterms:W3CDTF">2023-09-28T11:53:12Z</dcterms:modified>
</cp:coreProperties>
</file>